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4"/>
  </p:sldMasterIdLst>
  <p:notesMasterIdLst>
    <p:notesMasterId r:id="rId30"/>
  </p:notesMasterIdLst>
  <p:sldIdLst>
    <p:sldId id="256" r:id="rId5"/>
    <p:sldId id="257" r:id="rId6"/>
    <p:sldId id="262"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78" r:id="rId22"/>
    <p:sldId id="280" r:id="rId23"/>
    <p:sldId id="282" r:id="rId24"/>
    <p:sldId id="264" r:id="rId25"/>
    <p:sldId id="284" r:id="rId26"/>
    <p:sldId id="279" r:id="rId27"/>
    <p:sldId id="265" r:id="rId28"/>
    <p:sldId id="261" r:id="rId29"/>
  </p:sldIdLst>
  <p:sldSz cx="6858000" cy="9144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BBA1"/>
    <a:srgbClr val="5F87A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855" autoAdjust="0"/>
  </p:normalViewPr>
  <p:slideViewPr>
    <p:cSldViewPr>
      <p:cViewPr>
        <p:scale>
          <a:sx n="70" d="100"/>
          <a:sy n="70" d="100"/>
        </p:scale>
        <p:origin x="-3498" y="-27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D777291B-F7A9-4A50-A105-8CB9FDF10EF9}" type="datetimeFigureOut">
              <a:rPr lang="en-US" smtClean="0"/>
              <a:pPr/>
              <a:t>6/11/2015</a:t>
            </a:fld>
            <a:endParaRPr lang="en-US"/>
          </a:p>
        </p:txBody>
      </p:sp>
      <p:sp>
        <p:nvSpPr>
          <p:cNvPr id="4" name="Slide Image Placeholder 3"/>
          <p:cNvSpPr>
            <a:spLocks noGrp="1" noRot="1" noChangeAspect="1"/>
          </p:cNvSpPr>
          <p:nvPr>
            <p:ph type="sldImg" idx="2"/>
          </p:nvPr>
        </p:nvSpPr>
        <p:spPr>
          <a:xfrm>
            <a:off x="2176463" y="692150"/>
            <a:ext cx="25971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411204E1-0849-4905-B8ED-779667EEE5F4}" type="slidenum">
              <a:rPr lang="en-US" smtClean="0"/>
              <a:pPr/>
              <a:t>‹#›</a:t>
            </a:fld>
            <a:endParaRPr lang="en-US"/>
          </a:p>
        </p:txBody>
      </p:sp>
    </p:spTree>
    <p:extLst>
      <p:ext uri="{BB962C8B-B14F-4D97-AF65-F5344CB8AC3E}">
        <p14:creationId xmlns:p14="http://schemas.microsoft.com/office/powerpoint/2010/main" val="736115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aapmr.org/career/residents/program"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apmr.org/career/residents/program"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www.aapmr.org/career/residents/career"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aapmr.or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me.aapmr.or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pmrknowledgenow.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me.academe.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hyzforum.or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2150"/>
            <a:ext cx="2597150" cy="3463925"/>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1204E1-0849-4905-B8ED-779667EEE5F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2150"/>
            <a:ext cx="2597150" cy="3463925"/>
          </a:xfrm>
        </p:spPr>
      </p:sp>
      <p:sp>
        <p:nvSpPr>
          <p:cNvPr id="3" name="Notes Placeholder 2"/>
          <p:cNvSpPr>
            <a:spLocks noGrp="1"/>
          </p:cNvSpPr>
          <p:nvPr>
            <p:ph type="body" idx="1"/>
          </p:nvPr>
        </p:nvSpPr>
        <p:spPr/>
        <p:txBody>
          <a:bodyPr>
            <a:normAutofit/>
          </a:bodyPr>
          <a:lstStyle/>
          <a:p>
            <a:pPr lvl="0"/>
            <a:r>
              <a:rPr lang="en-US" sz="1200" b="1" dirty="0" smtClean="0"/>
              <a:t>Annual Assembly</a:t>
            </a:r>
            <a:endParaRPr lang="en-US" sz="1200" dirty="0" smtClean="0"/>
          </a:p>
          <a:p>
            <a:pPr lvl="0"/>
            <a:r>
              <a:rPr lang="en-US" sz="1200" b="1" dirty="0" smtClean="0"/>
              <a:t>Research Guidance</a:t>
            </a:r>
            <a:endParaRPr lang="en-US" sz="1200" dirty="0" smtClean="0"/>
          </a:p>
          <a:p>
            <a:r>
              <a:rPr lang="en-US" sz="1200" b="1" dirty="0" smtClean="0"/>
              <a:t>Post Residency Planning Advice</a:t>
            </a:r>
            <a:endParaRPr lang="en-US" sz="1200" dirty="0" smtClean="0"/>
          </a:p>
          <a:p>
            <a:r>
              <a:rPr lang="en-US" sz="1200" b="1" dirty="0" smtClean="0"/>
              <a:t>Networking</a:t>
            </a:r>
          </a:p>
          <a:p>
            <a:endParaRPr lang="en-US" sz="1200" dirty="0" smtClean="0"/>
          </a:p>
          <a:p>
            <a:endParaRPr lang="en-US" dirty="0"/>
          </a:p>
        </p:txBody>
      </p:sp>
      <p:sp>
        <p:nvSpPr>
          <p:cNvPr id="4" name="Slide Number Placeholder 3"/>
          <p:cNvSpPr>
            <a:spLocks noGrp="1"/>
          </p:cNvSpPr>
          <p:nvPr>
            <p:ph type="sldNum" sz="quarter" idx="10"/>
          </p:nvPr>
        </p:nvSpPr>
        <p:spPr/>
        <p:txBody>
          <a:bodyPr/>
          <a:lstStyle/>
          <a:p>
            <a:fld id="{411204E1-0849-4905-B8ED-779667EEE5F4}"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Annual Assembly</a:t>
            </a:r>
            <a:r>
              <a:rPr lang="en-US" sz="1200" dirty="0" smtClean="0"/>
              <a:t>: Gain connections, advanced education, and more when you attend the Annual Assembly (</a:t>
            </a:r>
            <a:r>
              <a:rPr lang="en-US" sz="1200" u="sng" kern="1200" dirty="0" smtClean="0">
                <a:solidFill>
                  <a:schemeClr val="tx1"/>
                </a:solidFill>
                <a:latin typeface="+mn-lt"/>
                <a:ea typeface="+mn-ea"/>
                <a:cs typeface="+mn-cs"/>
                <a:hlinkClick r:id="rId3"/>
              </a:rPr>
              <a:t>www.aapmr.org/assembly</a:t>
            </a:r>
            <a:r>
              <a:rPr lang="en-US" sz="1200" dirty="0" smtClean="0"/>
              <a:t>).</a:t>
            </a:r>
            <a:endParaRPr lang="en-US" dirty="0"/>
          </a:p>
        </p:txBody>
      </p:sp>
      <p:sp>
        <p:nvSpPr>
          <p:cNvPr id="4" name="Slide Number Placeholder 3"/>
          <p:cNvSpPr>
            <a:spLocks noGrp="1"/>
          </p:cNvSpPr>
          <p:nvPr>
            <p:ph type="sldNum" sz="quarter" idx="10"/>
          </p:nvPr>
        </p:nvSpPr>
        <p:spPr/>
        <p:txBody>
          <a:bodyPr/>
          <a:lstStyle/>
          <a:p>
            <a:fld id="{411204E1-0849-4905-B8ED-779667EEE5F4}"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200" b="1" dirty="0" smtClean="0"/>
          </a:p>
          <a:p>
            <a:pPr lvl="0"/>
            <a:r>
              <a:rPr lang="en-US" sz="1200" b="1" dirty="0" smtClean="0"/>
              <a:t>Research Guidance</a:t>
            </a:r>
            <a:r>
              <a:rPr lang="en-US" sz="1200" dirty="0" smtClean="0"/>
              <a:t>: Find PM&amp;R research resources, including available awards and grants on </a:t>
            </a:r>
            <a:r>
              <a:rPr lang="en-US" sz="1200" u="sng" kern="1200" dirty="0" smtClean="0">
                <a:solidFill>
                  <a:schemeClr val="tx1"/>
                </a:solidFill>
                <a:latin typeface="+mn-lt"/>
                <a:ea typeface="+mn-ea"/>
                <a:cs typeface="+mn-cs"/>
                <a:hlinkClick r:id="rId3"/>
              </a:rPr>
              <a:t>www.aapmr.org/career/residents/program</a:t>
            </a:r>
            <a:r>
              <a:rPr lang="en-US" sz="1200" dirty="0" smtClean="0"/>
              <a:t>. </a:t>
            </a:r>
            <a:br>
              <a:rPr lang="en-US" sz="1200" dirty="0" smtClean="0"/>
            </a:br>
            <a:endParaRPr lang="en-US" sz="1200" dirty="0" smtClean="0"/>
          </a:p>
          <a:p>
            <a:r>
              <a:rPr lang="en-US" sz="1200" b="1" dirty="0" smtClean="0"/>
              <a:t>Post Residency Planning Advice</a:t>
            </a:r>
            <a:r>
              <a:rPr lang="en-US" sz="1200" dirty="0" smtClean="0"/>
              <a:t>: Created by your peers, find advice and resources on </a:t>
            </a:r>
            <a:r>
              <a:rPr lang="en-US" sz="1200" u="sng" kern="1200" dirty="0" smtClean="0">
                <a:solidFill>
                  <a:schemeClr val="tx1"/>
                </a:solidFill>
                <a:latin typeface="+mn-lt"/>
                <a:ea typeface="+mn-ea"/>
                <a:cs typeface="+mn-cs"/>
                <a:hlinkClick r:id="rId4"/>
              </a:rPr>
              <a:t>www.aapmr.org/career/residents/career</a:t>
            </a:r>
            <a:r>
              <a:rPr lang="en-US" sz="1200" dirty="0" smtClean="0"/>
              <a:t> to help you take the next step in your career.</a:t>
            </a:r>
          </a:p>
          <a:p>
            <a:endParaRPr lang="en-US" dirty="0"/>
          </a:p>
        </p:txBody>
      </p:sp>
      <p:sp>
        <p:nvSpPr>
          <p:cNvPr id="4" name="Slide Number Placeholder 3"/>
          <p:cNvSpPr>
            <a:spLocks noGrp="1"/>
          </p:cNvSpPr>
          <p:nvPr>
            <p:ph type="sldNum" sz="quarter" idx="10"/>
          </p:nvPr>
        </p:nvSpPr>
        <p:spPr/>
        <p:txBody>
          <a:bodyPr/>
          <a:lstStyle/>
          <a:p>
            <a:fld id="{411204E1-0849-4905-B8ED-779667EEE5F4}" type="slidenum">
              <a:rPr lang="en-US" smtClean="0"/>
              <a:pPr/>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1204E1-0849-4905-B8ED-779667EEE5F4}" type="slidenum">
              <a:rPr lang="en-US" smtClean="0"/>
              <a:pPr/>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2150"/>
            <a:ext cx="2597150" cy="3463925"/>
          </a:xfrm>
        </p:spPr>
      </p:sp>
      <p:sp>
        <p:nvSpPr>
          <p:cNvPr id="3" name="Notes Placeholder 2"/>
          <p:cNvSpPr>
            <a:spLocks noGrp="1"/>
          </p:cNvSpPr>
          <p:nvPr>
            <p:ph type="body" idx="1"/>
          </p:nvPr>
        </p:nvSpPr>
        <p:spPr/>
        <p:txBody>
          <a:bodyPr>
            <a:normAutofit/>
          </a:bodyPr>
          <a:lstStyle/>
          <a:p>
            <a:endParaRPr lang="en-US" sz="1400" dirty="0" smtClean="0"/>
          </a:p>
          <a:p>
            <a:endParaRPr lang="en-US" sz="1200" dirty="0" smtClean="0"/>
          </a:p>
          <a:p>
            <a:pPr lvl="0"/>
            <a:endParaRPr lang="en-US" sz="1400" dirty="0" smtClean="0"/>
          </a:p>
          <a:p>
            <a:pPr lvl="0">
              <a:buNone/>
            </a:pPr>
            <a:r>
              <a:rPr lang="en-US" sz="1400" dirty="0" smtClean="0"/>
              <a:t/>
            </a:r>
            <a:br>
              <a:rPr lang="en-US" sz="1400" dirty="0" smtClean="0"/>
            </a:br>
            <a:endParaRPr lang="en-US" sz="1200" dirty="0" smtClean="0"/>
          </a:p>
          <a:p>
            <a:endParaRPr lang="en-US" dirty="0"/>
          </a:p>
        </p:txBody>
      </p:sp>
      <p:sp>
        <p:nvSpPr>
          <p:cNvPr id="4" name="Slide Number Placeholder 3"/>
          <p:cNvSpPr>
            <a:spLocks noGrp="1"/>
          </p:cNvSpPr>
          <p:nvPr>
            <p:ph type="sldNum" sz="quarter" idx="10"/>
          </p:nvPr>
        </p:nvSpPr>
        <p:spPr/>
        <p:txBody>
          <a:bodyPr/>
          <a:lstStyle/>
          <a:p>
            <a:fld id="{411204E1-0849-4905-B8ED-779667EEE5F4}" type="slidenum">
              <a:rPr lang="en-US" smtClean="0"/>
              <a:pPr/>
              <a:t>18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2150"/>
            <a:ext cx="2597150" cy="3463925"/>
          </a:xfrm>
        </p:spPr>
      </p:sp>
      <p:sp>
        <p:nvSpPr>
          <p:cNvPr id="3" name="Notes Placeholder 2"/>
          <p:cNvSpPr>
            <a:spLocks noGrp="1"/>
          </p:cNvSpPr>
          <p:nvPr>
            <p:ph type="body" idx="1"/>
          </p:nvPr>
        </p:nvSpPr>
        <p:spPr/>
        <p:txBody>
          <a:bodyPr>
            <a:normAutofit/>
          </a:bodyPr>
          <a:lstStyle/>
          <a:p>
            <a:pPr lvl="0"/>
            <a:r>
              <a:rPr lang="en-US" sz="1200" b="1" dirty="0" smtClean="0"/>
              <a:t>Physiatrists’ Online Job Board</a:t>
            </a:r>
            <a:r>
              <a:rPr lang="en-US" sz="1200" dirty="0" smtClean="0"/>
              <a:t>: AAPM&amp;R is a member of the National Healthcare Career Network, an alliance of more than 170 trade and professional associations that serves job seekers searching for specialized health care careers. (</a:t>
            </a:r>
            <a:r>
              <a:rPr lang="en-US" sz="1200" u="sng" dirty="0" smtClean="0">
                <a:hlinkClick r:id="rId3"/>
              </a:rPr>
              <a:t>www.aapmr.org</a:t>
            </a:r>
            <a:r>
              <a:rPr lang="en-US" sz="120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Job Fair at the Annual Assembly</a:t>
            </a:r>
            <a:r>
              <a:rPr lang="en-US" sz="1200" dirty="0" smtClean="0"/>
              <a:t>: Take advantage of the opportunity to meet </a:t>
            </a:r>
            <a:r>
              <a:rPr lang="en-US" sz="1200" dirty="0" smtClean="0"/>
              <a:t>100+ </a:t>
            </a:r>
            <a:r>
              <a:rPr lang="en-US" sz="1200" dirty="0" smtClean="0"/>
              <a:t>employers. Network with representatives from institutions who are hiring, and leave a lasting impression by meeting face-to-face. The </a:t>
            </a:r>
            <a:r>
              <a:rPr lang="en-US" sz="1200" dirty="0" smtClean="0"/>
              <a:t>2015 </a:t>
            </a:r>
            <a:r>
              <a:rPr lang="en-US" sz="1200" dirty="0" smtClean="0"/>
              <a:t>Job Fair takes place </a:t>
            </a:r>
            <a:r>
              <a:rPr lang="en-US" sz="1200" dirty="0" smtClean="0"/>
              <a:t>September 30</a:t>
            </a:r>
            <a:r>
              <a:rPr lang="en-US" sz="1200" baseline="0" dirty="0" smtClean="0"/>
              <a:t> in Boston, MA.</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411204E1-0849-4905-B8ED-779667EEE5F4}" type="slidenum">
              <a:rPr lang="en-US" smtClean="0"/>
              <a:pPr/>
              <a:t>19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2150"/>
            <a:ext cx="2597150" cy="346392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ABPMR Maintenance of Certification (MOC)</a:t>
            </a:r>
            <a:r>
              <a:rPr lang="en-US" sz="1200" dirty="0" smtClean="0"/>
              <a:t>: If you plan on becoming a board certified physiatrist, you’ll need to renew your certification every 10 years as required by ABPMR. The Academy can help you meet these requirements through acadeME, </a:t>
            </a:r>
            <a:r>
              <a:rPr lang="en-US" sz="1200" u="sng" dirty="0" smtClean="0">
                <a:hlinkClick r:id="rId3"/>
              </a:rPr>
              <a:t>www.me.aapmr.org</a:t>
            </a:r>
            <a:r>
              <a:rPr lang="en-US" sz="1200" dirty="0" smtClean="0"/>
              <a:t>.</a:t>
            </a:r>
          </a:p>
          <a:p>
            <a:endParaRPr lang="en-US" dirty="0"/>
          </a:p>
        </p:txBody>
      </p:sp>
      <p:sp>
        <p:nvSpPr>
          <p:cNvPr id="4" name="Slide Number Placeholder 3"/>
          <p:cNvSpPr>
            <a:spLocks noGrp="1"/>
          </p:cNvSpPr>
          <p:nvPr>
            <p:ph type="sldNum" sz="quarter" idx="10"/>
          </p:nvPr>
        </p:nvSpPr>
        <p:spPr/>
        <p:txBody>
          <a:bodyPr/>
          <a:lstStyle/>
          <a:p>
            <a:fld id="{411204E1-0849-4905-B8ED-779667EEE5F4}" type="slidenum">
              <a:rPr lang="en-US" smtClean="0"/>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2150"/>
            <a:ext cx="2597150" cy="34639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11204E1-0849-4905-B8ED-779667EEE5F4}" type="slidenum">
              <a:rPr lang="en-US" smtClean="0"/>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2150"/>
            <a:ext cx="2597150" cy="3463925"/>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PM&amp;R Knowledge 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All the content created by physiatrists for physiatrists is on the enhanced PM&amp;R Knowledge NOW®. This is an evolving, dynamic online resource that highlights the breadth and depth of clinical topics in the specialty of PM&amp;R. As the specialty's go-to resource, PM&amp;R Knowledge NOW® offers 300+ clinical topics for you to explore. </a:t>
            </a:r>
            <a:r>
              <a:rPr kumimoji="0" lang="en-US" sz="1200" b="0" i="0" u="none" strike="noStrike" kern="0" cap="none" spc="0" normalizeH="0" baseline="0" noProof="0" dirty="0" smtClean="0">
                <a:ln>
                  <a:noFill/>
                </a:ln>
                <a:solidFill>
                  <a:srgbClr val="9FBBA1"/>
                </a:solidFill>
                <a:effectLst/>
                <a:uLnTx/>
                <a:uFillTx/>
                <a:latin typeface="+mn-lt"/>
                <a:ea typeface="+mn-ea"/>
                <a:cs typeface="+mn-cs"/>
              </a:rPr>
              <a:t>(</a:t>
            </a:r>
            <a:r>
              <a:rPr kumimoji="0" lang="en-US" sz="1200" b="0" i="0" u="none" strike="noStrike" kern="0" cap="none" spc="0" normalizeH="0" baseline="0" noProof="0" dirty="0" smtClean="0">
                <a:ln>
                  <a:noFill/>
                </a:ln>
                <a:solidFill>
                  <a:srgbClr val="9FBBA1"/>
                </a:solidFill>
                <a:effectLst/>
                <a:uLnTx/>
                <a:uFillTx/>
                <a:latin typeface="+mn-lt"/>
                <a:ea typeface="+mn-ea"/>
                <a:cs typeface="+mn-cs"/>
                <a:hlinkClick r:id="rId3"/>
              </a:rPr>
              <a:t>www.pmrknowledgenow.org</a:t>
            </a:r>
            <a:r>
              <a:rPr kumimoji="0" lang="en-US" sz="1200" b="0" i="0" u="none" strike="noStrike" kern="0" cap="none" spc="0" normalizeH="0" baseline="0" noProof="0" dirty="0" smtClean="0">
                <a:ln>
                  <a:noFill/>
                </a:ln>
                <a:solidFill>
                  <a:srgbClr val="9FBBA1"/>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smtClean="0">
              <a:ln>
                <a:noFill/>
              </a:ln>
              <a:solidFill>
                <a:srgbClr val="9FBBA1"/>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1204E1-0849-4905-B8ED-779667EEE5F4}"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2150"/>
            <a:ext cx="2597150" cy="3463925"/>
          </a:xfrm>
        </p:spPr>
      </p:sp>
      <p:sp>
        <p:nvSpPr>
          <p:cNvPr id="3" name="Notes Placeholder 2"/>
          <p:cNvSpPr>
            <a:spLocks noGrp="1"/>
          </p:cNvSpPr>
          <p:nvPr>
            <p:ph type="body" idx="1"/>
          </p:nvPr>
        </p:nvSpPr>
        <p:spPr/>
        <p:txBody>
          <a:bodyPr>
            <a:normAutofit/>
          </a:bodyPr>
          <a:lstStyle/>
          <a:p>
            <a:pPr lvl="0" indent="0">
              <a:buNone/>
            </a:pPr>
            <a:r>
              <a:rPr lang="en-US" sz="1200" b="1" dirty="0" smtClean="0">
                <a:solidFill>
                  <a:srgbClr val="808080"/>
                </a:solidFill>
              </a:rPr>
              <a:t>acadeME</a:t>
            </a:r>
            <a:r>
              <a:rPr lang="en-US" sz="1200" dirty="0" smtClean="0">
                <a:solidFill>
                  <a:srgbClr val="808080"/>
                </a:solidFill>
              </a:rPr>
              <a:t>®</a:t>
            </a:r>
          </a:p>
          <a:p>
            <a:r>
              <a:rPr lang="en-US" sz="1200" kern="1200" dirty="0" smtClean="0">
                <a:solidFill>
                  <a:schemeClr val="tx1"/>
                </a:solidFill>
                <a:effectLst/>
                <a:latin typeface="+mn-lt"/>
                <a:ea typeface="+mn-ea"/>
                <a:cs typeface="+mn-cs"/>
              </a:rPr>
              <a:t>mē® (www.me.aapmr.org) is AAPM&amp;R's all-inclusive online education platform that is designed to provide a unique experience for each user. It allows you to view your personal transcript, access all of the educational activities you have registered for, and browse educational activities that are recommended specifically for you, including CME activities, case studies, online courses, podcasts, and slide lectures. </a:t>
            </a:r>
            <a:r>
              <a:rPr lang="en-US" sz="1200" dirty="0" smtClean="0">
                <a:solidFill>
                  <a:srgbClr val="808080"/>
                </a:solidFill>
              </a:rPr>
              <a:t>(</a:t>
            </a:r>
            <a:r>
              <a:rPr lang="en-US" sz="1200" u="sng" dirty="0" smtClean="0">
                <a:solidFill>
                  <a:srgbClr val="808080"/>
                </a:solidFill>
                <a:hlinkClick r:id="rId3"/>
              </a:rPr>
              <a:t>www.me.academe.org</a:t>
            </a:r>
            <a:r>
              <a:rPr lang="en-US" sz="1200" dirty="0" smtClean="0">
                <a:solidFill>
                  <a:srgbClr val="808080"/>
                </a:solidFill>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dirty="0"/>
          </a:p>
        </p:txBody>
      </p:sp>
      <p:sp>
        <p:nvSpPr>
          <p:cNvPr id="4" name="Slide Number Placeholder 3"/>
          <p:cNvSpPr>
            <a:spLocks noGrp="1"/>
          </p:cNvSpPr>
          <p:nvPr>
            <p:ph type="sldNum" sz="quarter" idx="10"/>
          </p:nvPr>
        </p:nvSpPr>
        <p:spPr/>
        <p:txBody>
          <a:bodyPr/>
          <a:lstStyle/>
          <a:p>
            <a:fld id="{411204E1-0849-4905-B8ED-779667EEE5F4}"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2150"/>
            <a:ext cx="2597150" cy="3463925"/>
          </a:xfrm>
        </p:spPr>
      </p:sp>
      <p:sp>
        <p:nvSpPr>
          <p:cNvPr id="3" name="Notes Placeholder 2"/>
          <p:cNvSpPr>
            <a:spLocks noGrp="1"/>
          </p:cNvSpPr>
          <p:nvPr>
            <p:ph type="body" idx="1"/>
          </p:nvPr>
        </p:nvSpPr>
        <p:spPr/>
        <p:txBody>
          <a:bodyPr>
            <a:normAutofit/>
          </a:bodyPr>
          <a:lstStyle/>
          <a:p>
            <a:pPr lvl="0">
              <a:buNone/>
            </a:pPr>
            <a:r>
              <a:rPr lang="en-US" sz="1200" b="1" dirty="0" smtClean="0">
                <a:solidFill>
                  <a:srgbClr val="808080"/>
                </a:solidFill>
              </a:rPr>
              <a:t>PhyzForum</a:t>
            </a:r>
            <a:endParaRPr lang="en-US" sz="1200" dirty="0" smtClean="0">
              <a:solidFill>
                <a:srgbClr val="808080"/>
              </a:solidFill>
            </a:endParaRPr>
          </a:p>
          <a:p>
            <a:pPr lvl="0">
              <a:buNone/>
            </a:pPr>
            <a:r>
              <a:rPr lang="en-US" sz="1200" kern="1200" dirty="0" smtClean="0">
                <a:solidFill>
                  <a:schemeClr val="tx1"/>
                </a:solidFill>
                <a:effectLst/>
                <a:latin typeface="+mn-lt"/>
                <a:ea typeface="+mn-ea"/>
                <a:cs typeface="+mn-cs"/>
              </a:rPr>
              <a:t>PhyzForum is your Academy’s online peer network that connects members 24 hours a day, 7 days a week. You must be a member and logged in to access PhyzForum. Members can collaborate with each other to share insights, expertise, and resources. </a:t>
            </a:r>
            <a:r>
              <a:rPr lang="en-US" sz="1200" dirty="0" smtClean="0">
                <a:solidFill>
                  <a:srgbClr val="808080"/>
                </a:solidFill>
              </a:rPr>
              <a:t>(</a:t>
            </a:r>
            <a:r>
              <a:rPr lang="en-US" sz="1200" u="sng" dirty="0" smtClean="0">
                <a:solidFill>
                  <a:srgbClr val="808080"/>
                </a:solidFill>
                <a:hlinkClick r:id="rId3"/>
              </a:rPr>
              <a:t>www.phyzforum.org</a:t>
            </a:r>
            <a:r>
              <a:rPr lang="en-US" sz="1200" dirty="0" smtClean="0">
                <a:solidFill>
                  <a:srgbClr val="808080"/>
                </a:solidFill>
              </a:rPr>
              <a:t>)</a:t>
            </a:r>
          </a:p>
          <a:p>
            <a:pPr lvl="0">
              <a:buNone/>
            </a:pPr>
            <a:endParaRPr lang="en-US" sz="1200" dirty="0" smtClean="0">
              <a:solidFill>
                <a:srgbClr val="80808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Networking</a:t>
            </a:r>
            <a:r>
              <a:rPr lang="en-US" sz="1200" dirty="0" smtClean="0"/>
              <a:t>: Network, collaborate, and exchange best practices with physiatrists who share your clinical interests on the Academy’s online peer network, </a:t>
            </a:r>
            <a:r>
              <a:rPr lang="en-US" sz="1200" u="sng" dirty="0" smtClean="0">
                <a:hlinkClick r:id="rId3"/>
              </a:rPr>
              <a:t>PhyzForum</a:t>
            </a:r>
            <a:r>
              <a:rPr lang="en-US" sz="1200" dirty="0" smtClean="0"/>
              <a:t> (</a:t>
            </a:r>
            <a:r>
              <a:rPr lang="en-US" sz="1200" dirty="0" smtClean="0">
                <a:hlinkClick r:id="rId3"/>
              </a:rPr>
              <a:t>www.phyzforum.org</a:t>
            </a:r>
            <a:r>
              <a:rPr lang="en-US" sz="1200" dirty="0" smtClean="0"/>
              <a:t>). </a:t>
            </a:r>
            <a:endParaRPr lang="en-US" sz="1200" b="1" dirty="0" smtClean="0"/>
          </a:p>
          <a:p>
            <a:pPr lvl="0">
              <a:buNone/>
            </a:pPr>
            <a:endParaRPr lang="en-US" sz="1200" dirty="0" smtClean="0">
              <a:solidFill>
                <a:srgbClr val="808080"/>
              </a:solidFill>
            </a:endParaRPr>
          </a:p>
        </p:txBody>
      </p:sp>
      <p:sp>
        <p:nvSpPr>
          <p:cNvPr id="4" name="Slide Number Placeholder 3"/>
          <p:cNvSpPr>
            <a:spLocks noGrp="1"/>
          </p:cNvSpPr>
          <p:nvPr>
            <p:ph type="sldNum" sz="quarter" idx="10"/>
          </p:nvPr>
        </p:nvSpPr>
        <p:spPr/>
        <p:txBody>
          <a:bodyPr/>
          <a:lstStyle/>
          <a:p>
            <a:fld id="{411204E1-0849-4905-B8ED-779667EEE5F4}"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2150"/>
            <a:ext cx="2597150" cy="3463925"/>
          </a:xfrm>
        </p:spPr>
      </p:sp>
      <p:sp>
        <p:nvSpPr>
          <p:cNvPr id="3" name="Notes Placeholder 2"/>
          <p:cNvSpPr>
            <a:spLocks noGrp="1"/>
          </p:cNvSpPr>
          <p:nvPr>
            <p:ph type="body" idx="1"/>
          </p:nvPr>
        </p:nvSpPr>
        <p:spPr/>
        <p:txBody>
          <a:bodyPr>
            <a:normAutofit/>
          </a:bodyPr>
          <a:lstStyle/>
          <a:p>
            <a:pPr lvl="0">
              <a:buNone/>
            </a:pPr>
            <a:r>
              <a:rPr lang="en-US" sz="1200" b="1" dirty="0" smtClean="0">
                <a:solidFill>
                  <a:srgbClr val="808080"/>
                </a:solidFill>
              </a:rPr>
              <a:t>Member Councils</a:t>
            </a:r>
            <a:r>
              <a:rPr lang="en-US" sz="1200" dirty="0" smtClean="0">
                <a:solidFill>
                  <a:srgbClr val="808080"/>
                </a:solidFill>
              </a:rPr>
              <a:t>: </a:t>
            </a:r>
          </a:p>
          <a:p>
            <a:pPr lvl="0">
              <a:buNone/>
            </a:pPr>
            <a:r>
              <a:rPr lang="en-US" sz="1200" dirty="0" smtClean="0">
                <a:solidFill>
                  <a:srgbClr val="808080"/>
                </a:solidFill>
              </a:rPr>
              <a:t>Communities of physiatrists based on clinical focus – free for members. Five Member Councils are currently available.</a:t>
            </a:r>
          </a:p>
        </p:txBody>
      </p:sp>
      <p:sp>
        <p:nvSpPr>
          <p:cNvPr id="4" name="Slide Number Placeholder 3"/>
          <p:cNvSpPr>
            <a:spLocks noGrp="1"/>
          </p:cNvSpPr>
          <p:nvPr>
            <p:ph type="sldNum" sz="quarter" idx="10"/>
          </p:nvPr>
        </p:nvSpPr>
        <p:spPr/>
        <p:txBody>
          <a:bodyPr/>
          <a:lstStyle/>
          <a:p>
            <a:fld id="{411204E1-0849-4905-B8ED-779667EEE5F4}"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2150"/>
            <a:ext cx="2597150" cy="3463925"/>
          </a:xfrm>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i="1" dirty="0" smtClean="0">
                <a:solidFill>
                  <a:srgbClr val="808080"/>
                </a:solidFill>
              </a:rPr>
              <a:t>PM&amp;R</a:t>
            </a:r>
            <a:r>
              <a:rPr lang="en-US" sz="1200" dirty="0" smtClean="0">
                <a:solidFill>
                  <a:srgbClr val="808080"/>
                </a:solidFill>
              </a:rPr>
              <a:t>, the Academy’s scientific journal, offers clinically relevant and evidence-based research and review information.</a:t>
            </a:r>
          </a:p>
          <a:p>
            <a:endParaRPr lang="en-US" dirty="0"/>
          </a:p>
        </p:txBody>
      </p:sp>
      <p:sp>
        <p:nvSpPr>
          <p:cNvPr id="4" name="Slide Number Placeholder 3"/>
          <p:cNvSpPr>
            <a:spLocks noGrp="1"/>
          </p:cNvSpPr>
          <p:nvPr>
            <p:ph type="sldNum" sz="quarter" idx="10"/>
          </p:nvPr>
        </p:nvSpPr>
        <p:spPr/>
        <p:txBody>
          <a:bodyPr/>
          <a:lstStyle/>
          <a:p>
            <a:fld id="{411204E1-0849-4905-B8ED-779667EEE5F4}"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2150"/>
            <a:ext cx="2597150" cy="3463925"/>
          </a:xfrm>
        </p:spPr>
      </p:sp>
      <p:sp>
        <p:nvSpPr>
          <p:cNvPr id="3" name="Notes Placeholder 2"/>
          <p:cNvSpPr>
            <a:spLocks noGrp="1"/>
          </p:cNvSpPr>
          <p:nvPr>
            <p:ph type="body" idx="1"/>
          </p:nvPr>
        </p:nvSpPr>
        <p:spPr/>
        <p:txBody>
          <a:bodyPr>
            <a:normAutofit/>
          </a:bodyPr>
          <a:lstStyle/>
          <a:p>
            <a:pPr marL="0" lvl="1"/>
            <a:r>
              <a:rPr lang="en-US" sz="1200" b="1" i="1" dirty="0" smtClean="0">
                <a:solidFill>
                  <a:srgbClr val="808080"/>
                </a:solidFill>
              </a:rPr>
              <a:t>The Physiatrist</a:t>
            </a:r>
            <a:r>
              <a:rPr lang="en-US" sz="1200" b="1" dirty="0" smtClean="0">
                <a:solidFill>
                  <a:srgbClr val="808080"/>
                </a:solidFill>
              </a:rPr>
              <a:t>  </a:t>
            </a:r>
            <a:r>
              <a:rPr lang="en-US" sz="1200" dirty="0" smtClean="0">
                <a:solidFill>
                  <a:srgbClr val="808080"/>
                </a:solidFill>
              </a:rPr>
              <a:t>updates you each month on Academy activities and programs, legislative actions, practice and socioeconomic issues, educational courses, and specialty developments.</a:t>
            </a:r>
          </a:p>
          <a:p>
            <a:endParaRPr lang="en-US" dirty="0"/>
          </a:p>
        </p:txBody>
      </p:sp>
      <p:sp>
        <p:nvSpPr>
          <p:cNvPr id="4" name="Slide Number Placeholder 3"/>
          <p:cNvSpPr>
            <a:spLocks noGrp="1"/>
          </p:cNvSpPr>
          <p:nvPr>
            <p:ph type="sldNum" sz="quarter" idx="10"/>
          </p:nvPr>
        </p:nvSpPr>
        <p:spPr/>
        <p:txBody>
          <a:bodyPr/>
          <a:lstStyle/>
          <a:p>
            <a:fld id="{411204E1-0849-4905-B8ED-779667EEE5F4}"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2150"/>
            <a:ext cx="2597150" cy="3463925"/>
          </a:xfrm>
        </p:spPr>
      </p:sp>
      <p:sp>
        <p:nvSpPr>
          <p:cNvPr id="3" name="Notes Placeholder 2"/>
          <p:cNvSpPr>
            <a:spLocks noGrp="1"/>
          </p:cNvSpPr>
          <p:nvPr>
            <p:ph type="body" idx="1"/>
          </p:nvPr>
        </p:nvSpPr>
        <p:spPr/>
        <p:txBody>
          <a:bodyPr>
            <a:normAutofit/>
          </a:bodyPr>
          <a:lstStyle/>
          <a:p>
            <a:pPr marL="0" lvl="1"/>
            <a:r>
              <a:rPr lang="en-US" sz="1200" dirty="0" smtClean="0">
                <a:solidFill>
                  <a:srgbClr val="808080"/>
                </a:solidFill>
              </a:rPr>
              <a:t>AAPM&amp;R’s bi-weekly e-newsletter, </a:t>
            </a:r>
            <a:r>
              <a:rPr lang="en-US" sz="1200" b="1" i="1" dirty="0" smtClean="0">
                <a:solidFill>
                  <a:srgbClr val="808080"/>
                </a:solidFill>
              </a:rPr>
              <a:t>Connection</a:t>
            </a:r>
            <a:r>
              <a:rPr lang="en-US" sz="1200" dirty="0" smtClean="0">
                <a:solidFill>
                  <a:srgbClr val="808080"/>
                </a:solidFill>
              </a:rPr>
              <a:t>, helps you stay current regarding events, Academy and specialty news, information on policy and legislation related to PM&amp;R, and more.</a:t>
            </a:r>
          </a:p>
          <a:p>
            <a:endParaRPr lang="en-US" dirty="0"/>
          </a:p>
        </p:txBody>
      </p:sp>
      <p:sp>
        <p:nvSpPr>
          <p:cNvPr id="4" name="Slide Number Placeholder 3"/>
          <p:cNvSpPr>
            <a:spLocks noGrp="1"/>
          </p:cNvSpPr>
          <p:nvPr>
            <p:ph type="sldNum" sz="quarter" idx="10"/>
          </p:nvPr>
        </p:nvSpPr>
        <p:spPr/>
        <p:txBody>
          <a:bodyPr/>
          <a:lstStyle/>
          <a:p>
            <a:fld id="{411204E1-0849-4905-B8ED-779667EEE5F4}"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6463" y="692150"/>
            <a:ext cx="2597150" cy="3463925"/>
          </a:xfrm>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200" b="1" i="1" dirty="0" smtClean="0">
                <a:solidFill>
                  <a:srgbClr val="808080"/>
                </a:solidFill>
              </a:rPr>
              <a:t>The PM&amp;R Resident  </a:t>
            </a:r>
            <a:r>
              <a:rPr lang="en-US" sz="1200" dirty="0" smtClean="0">
                <a:solidFill>
                  <a:srgbClr val="808080"/>
                </a:solidFill>
              </a:rPr>
              <a:t>is a monthly newsletter developed by residents for residents, and provides information to help Academy’s residents develop informed opinions on subjects that will affect their professional and, in some instances, their personal lives.</a:t>
            </a:r>
          </a:p>
          <a:p>
            <a:endParaRPr lang="en-US" dirty="0"/>
          </a:p>
        </p:txBody>
      </p:sp>
      <p:sp>
        <p:nvSpPr>
          <p:cNvPr id="4" name="Slide Number Placeholder 3"/>
          <p:cNvSpPr>
            <a:spLocks noGrp="1"/>
          </p:cNvSpPr>
          <p:nvPr>
            <p:ph type="sldNum" sz="quarter" idx="10"/>
          </p:nvPr>
        </p:nvSpPr>
        <p:spPr/>
        <p:txBody>
          <a:bodyPr/>
          <a:lstStyle/>
          <a:p>
            <a:fld id="{411204E1-0849-4905-B8ED-779667EEE5F4}"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2840570"/>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fld id="{11663131-2B1A-41BC-A766-8B2DBDB42C11}" type="datetime1">
              <a:rPr lang="en-US" smtClean="0"/>
              <a:pPr/>
              <a:t>6/11/2015</a:t>
            </a:fld>
            <a:endParaRPr lang="en-US"/>
          </a:p>
        </p:txBody>
      </p:sp>
      <p:sp>
        <p:nvSpPr>
          <p:cNvPr id="5" name="Footer Placeholder 4"/>
          <p:cNvSpPr>
            <a:spLocks noGrp="1"/>
          </p:cNvSpPr>
          <p:nvPr>
            <p:ph type="ftr" sz="quarter" idx="11"/>
          </p:nvPr>
        </p:nvSpPr>
        <p:spPr/>
        <p:txBody>
          <a:bodyPr/>
          <a:lstStyle>
            <a:lvl1pPr>
              <a:defRPr smtClean="0"/>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0637B23-77B3-48A8-A5D3-45BB59D0D27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AE6662DB-6EBC-4CB3-9258-4F8F47192A71}" type="datetime1">
              <a:rPr lang="en-US" smtClean="0"/>
              <a:pPr/>
              <a:t>6/11/2015</a:t>
            </a:fld>
            <a:endParaRPr lang="en-US"/>
          </a:p>
        </p:txBody>
      </p:sp>
      <p:sp>
        <p:nvSpPr>
          <p:cNvPr id="5" name="Footer Placeholder 4"/>
          <p:cNvSpPr>
            <a:spLocks noGrp="1"/>
          </p:cNvSpPr>
          <p:nvPr>
            <p:ph type="ftr" sz="quarter" idx="11"/>
          </p:nvPr>
        </p:nvSpPr>
        <p:spPr/>
        <p:txBody>
          <a:bodyPr/>
          <a:lstStyle>
            <a:lvl1pPr>
              <a:defRPr smtClean="0"/>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0637B23-77B3-48A8-A5D3-45BB59D0D2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86327" y="812800"/>
            <a:ext cx="1457325" cy="7315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14352" y="812800"/>
            <a:ext cx="4257675" cy="731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BC3A381A-8EC6-4390-AFD8-F83C83F75170}" type="datetime1">
              <a:rPr lang="en-US" smtClean="0"/>
              <a:pPr/>
              <a:t>6/11/2015</a:t>
            </a:fld>
            <a:endParaRPr lang="en-US"/>
          </a:p>
        </p:txBody>
      </p:sp>
      <p:sp>
        <p:nvSpPr>
          <p:cNvPr id="5" name="Footer Placeholder 4"/>
          <p:cNvSpPr>
            <a:spLocks noGrp="1"/>
          </p:cNvSpPr>
          <p:nvPr>
            <p:ph type="ftr" sz="quarter" idx="11"/>
          </p:nvPr>
        </p:nvSpPr>
        <p:spPr/>
        <p:txBody>
          <a:bodyPr/>
          <a:lstStyle>
            <a:lvl1pPr>
              <a:defRPr smtClean="0"/>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0637B23-77B3-48A8-A5D3-45BB59D0D27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E56C2C57-592C-433A-B4D9-9CB5FC8952CA}" type="datetime1">
              <a:rPr lang="en-US" smtClean="0"/>
              <a:pPr/>
              <a:t>6/11/2015</a:t>
            </a:fld>
            <a:endParaRPr lang="en-US"/>
          </a:p>
        </p:txBody>
      </p:sp>
      <p:sp>
        <p:nvSpPr>
          <p:cNvPr id="5" name="Footer Placeholder 4"/>
          <p:cNvSpPr>
            <a:spLocks noGrp="1"/>
          </p:cNvSpPr>
          <p:nvPr>
            <p:ph type="ftr" sz="quarter" idx="11"/>
          </p:nvPr>
        </p:nvSpPr>
        <p:spPr/>
        <p:txBody>
          <a:bodyPr/>
          <a:lstStyle>
            <a:lvl1pPr>
              <a:defRPr smtClean="0"/>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0637B23-77B3-48A8-A5D3-45BB59D0D27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21"/>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fld id="{2BA226E2-4D40-472D-8238-8986D9008619}" type="datetime1">
              <a:rPr lang="en-US" smtClean="0"/>
              <a:pPr/>
              <a:t>6/11/2015</a:t>
            </a:fld>
            <a:endParaRPr lang="en-US"/>
          </a:p>
        </p:txBody>
      </p:sp>
      <p:sp>
        <p:nvSpPr>
          <p:cNvPr id="5" name="Footer Placeholder 4"/>
          <p:cNvSpPr>
            <a:spLocks noGrp="1"/>
          </p:cNvSpPr>
          <p:nvPr>
            <p:ph type="ftr" sz="quarter" idx="11"/>
          </p:nvPr>
        </p:nvSpPr>
        <p:spPr/>
        <p:txBody>
          <a:bodyPr/>
          <a:lstStyle>
            <a:lvl1pPr>
              <a:defRPr smtClean="0"/>
            </a:lvl1pPr>
          </a:lstStyle>
          <a:p>
            <a:endParaRPr lang="en-US"/>
          </a:p>
        </p:txBody>
      </p:sp>
      <p:sp>
        <p:nvSpPr>
          <p:cNvPr id="6" name="Slide Number Placeholder 5"/>
          <p:cNvSpPr>
            <a:spLocks noGrp="1"/>
          </p:cNvSpPr>
          <p:nvPr>
            <p:ph type="sldNum" sz="quarter" idx="12"/>
          </p:nvPr>
        </p:nvSpPr>
        <p:spPr/>
        <p:txBody>
          <a:bodyPr/>
          <a:lstStyle>
            <a:lvl1pPr>
              <a:defRPr smtClean="0"/>
            </a:lvl1pPr>
          </a:lstStyle>
          <a:p>
            <a:fld id="{90637B23-77B3-48A8-A5D3-45BB59D0D27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14351" y="2641600"/>
            <a:ext cx="28575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1" y="2641600"/>
            <a:ext cx="28575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fld id="{B813351B-FE18-4407-A2F9-3B93FD675AC7}" type="datetime1">
              <a:rPr lang="en-US" smtClean="0"/>
              <a:pPr>
                <a:defRPr/>
              </a:pPr>
              <a:t>6/11/2015</a:t>
            </a:fld>
            <a:endParaRPr lang="en-US"/>
          </a:p>
        </p:txBody>
      </p:sp>
      <p:sp>
        <p:nvSpPr>
          <p:cNvPr id="6" name="Footer Placeholder 5"/>
          <p:cNvSpPr>
            <a:spLocks noGrp="1"/>
          </p:cNvSpPr>
          <p:nvPr>
            <p:ph type="ftr" sz="quarter" idx="11"/>
          </p:nvPr>
        </p:nvSpPr>
        <p:spPr/>
        <p:txBody>
          <a:bodyPr/>
          <a:lstStyle>
            <a:lvl1pPr>
              <a:defRPr smtClean="0"/>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90637B23-77B3-48A8-A5D3-45BB59D0D27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fld id="{7EE094B6-1FE5-4C07-B5A0-1E36D2C324F6}" type="datetime1">
              <a:rPr lang="en-US" smtClean="0"/>
              <a:pPr/>
              <a:t>6/11/2015</a:t>
            </a:fld>
            <a:endParaRPr lang="en-US"/>
          </a:p>
        </p:txBody>
      </p:sp>
      <p:sp>
        <p:nvSpPr>
          <p:cNvPr id="8" name="Footer Placeholder 7"/>
          <p:cNvSpPr>
            <a:spLocks noGrp="1"/>
          </p:cNvSpPr>
          <p:nvPr>
            <p:ph type="ftr" sz="quarter" idx="11"/>
          </p:nvPr>
        </p:nvSpPr>
        <p:spPr/>
        <p:txBody>
          <a:bodyPr/>
          <a:lstStyle>
            <a:lvl1pPr>
              <a:defRPr smtClean="0"/>
            </a:lvl1pPr>
          </a:lstStyle>
          <a:p>
            <a:endParaRPr lang="en-US"/>
          </a:p>
        </p:txBody>
      </p:sp>
      <p:sp>
        <p:nvSpPr>
          <p:cNvPr id="9" name="Slide Number Placeholder 8"/>
          <p:cNvSpPr>
            <a:spLocks noGrp="1"/>
          </p:cNvSpPr>
          <p:nvPr>
            <p:ph type="sldNum" sz="quarter" idx="12"/>
          </p:nvPr>
        </p:nvSpPr>
        <p:spPr/>
        <p:txBody>
          <a:bodyPr/>
          <a:lstStyle>
            <a:lvl1pPr>
              <a:defRPr smtClean="0"/>
            </a:lvl1pPr>
          </a:lstStyle>
          <a:p>
            <a:fld id="{90637B23-77B3-48A8-A5D3-45BB59D0D27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fld id="{13E106A0-E2C2-4F7D-A19D-675ABC01EE5F}" type="datetime1">
              <a:rPr lang="en-US" smtClean="0"/>
              <a:pPr/>
              <a:t>6/11/2015</a:t>
            </a:fld>
            <a:endParaRPr lang="en-US"/>
          </a:p>
        </p:txBody>
      </p:sp>
      <p:sp>
        <p:nvSpPr>
          <p:cNvPr id="4" name="Footer Placeholder 3"/>
          <p:cNvSpPr>
            <a:spLocks noGrp="1"/>
          </p:cNvSpPr>
          <p:nvPr>
            <p:ph type="ftr" sz="quarter" idx="11"/>
          </p:nvPr>
        </p:nvSpPr>
        <p:spPr/>
        <p:txBody>
          <a:bodyPr/>
          <a:lstStyle>
            <a:lvl1pPr>
              <a:defRPr smtClean="0"/>
            </a:lvl1pPr>
          </a:lstStyle>
          <a:p>
            <a:endParaRPr lang="en-US"/>
          </a:p>
        </p:txBody>
      </p:sp>
      <p:sp>
        <p:nvSpPr>
          <p:cNvPr id="5" name="Slide Number Placeholder 4"/>
          <p:cNvSpPr>
            <a:spLocks noGrp="1"/>
          </p:cNvSpPr>
          <p:nvPr>
            <p:ph type="sldNum" sz="quarter" idx="12"/>
          </p:nvPr>
        </p:nvSpPr>
        <p:spPr/>
        <p:txBody>
          <a:bodyPr/>
          <a:lstStyle>
            <a:lvl1pPr>
              <a:defRPr smtClean="0"/>
            </a:lvl1pPr>
          </a:lstStyle>
          <a:p>
            <a:fld id="{90637B23-77B3-48A8-A5D3-45BB59D0D27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fld id="{70FF7D0B-3164-4F78-AB9B-B486A297CF0E}" type="datetime1">
              <a:rPr lang="en-US" smtClean="0"/>
              <a:pPr/>
              <a:t>6/11/2015</a:t>
            </a:fld>
            <a:endParaRPr lang="en-US"/>
          </a:p>
        </p:txBody>
      </p:sp>
      <p:sp>
        <p:nvSpPr>
          <p:cNvPr id="3" name="Footer Placeholder 2"/>
          <p:cNvSpPr>
            <a:spLocks noGrp="1"/>
          </p:cNvSpPr>
          <p:nvPr>
            <p:ph type="ftr" sz="quarter" idx="11"/>
          </p:nvPr>
        </p:nvSpPr>
        <p:spPr/>
        <p:txBody>
          <a:bodyPr/>
          <a:lstStyle>
            <a:lvl1pPr>
              <a:defRPr smtClean="0"/>
            </a:lvl1pPr>
          </a:lstStyle>
          <a:p>
            <a:endParaRPr lang="en-US"/>
          </a:p>
        </p:txBody>
      </p:sp>
      <p:sp>
        <p:nvSpPr>
          <p:cNvPr id="4" name="Slide Number Placeholder 3"/>
          <p:cNvSpPr>
            <a:spLocks noGrp="1"/>
          </p:cNvSpPr>
          <p:nvPr>
            <p:ph type="sldNum" sz="quarter" idx="12"/>
          </p:nvPr>
        </p:nvSpPr>
        <p:spPr/>
        <p:txBody>
          <a:bodyPr/>
          <a:lstStyle>
            <a:lvl1pPr>
              <a:defRPr smtClean="0"/>
            </a:lvl1pPr>
          </a:lstStyle>
          <a:p>
            <a:fld id="{90637B23-77B3-48A8-A5D3-45BB59D0D27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4070"/>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2" y="1913470"/>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7394861C-B3B8-48CE-8C32-8D3670739F8C}" type="datetime1">
              <a:rPr lang="en-US" smtClean="0"/>
              <a:pPr/>
              <a:t>6/11/2015</a:t>
            </a:fld>
            <a:endParaRPr lang="en-US"/>
          </a:p>
        </p:txBody>
      </p:sp>
      <p:sp>
        <p:nvSpPr>
          <p:cNvPr id="6" name="Footer Placeholder 5"/>
          <p:cNvSpPr>
            <a:spLocks noGrp="1"/>
          </p:cNvSpPr>
          <p:nvPr>
            <p:ph type="ftr" sz="quarter" idx="11"/>
          </p:nvPr>
        </p:nvSpPr>
        <p:spPr/>
        <p:txBody>
          <a:bodyPr/>
          <a:lstStyle>
            <a:lvl1pPr>
              <a:defRPr smtClean="0"/>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90637B23-77B3-48A8-A5D3-45BB59D0D27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3"/>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344216" y="7156454"/>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3F9AFF3B-F37B-451B-AA62-A93E9904FD7A}" type="datetime1">
              <a:rPr lang="en-US" smtClean="0"/>
              <a:pPr/>
              <a:t>6/11/2015</a:t>
            </a:fld>
            <a:endParaRPr lang="en-US"/>
          </a:p>
        </p:txBody>
      </p:sp>
      <p:sp>
        <p:nvSpPr>
          <p:cNvPr id="6" name="Footer Placeholder 5"/>
          <p:cNvSpPr>
            <a:spLocks noGrp="1"/>
          </p:cNvSpPr>
          <p:nvPr>
            <p:ph type="ftr" sz="quarter" idx="11"/>
          </p:nvPr>
        </p:nvSpPr>
        <p:spPr/>
        <p:txBody>
          <a:bodyPr/>
          <a:lstStyle>
            <a:lvl1pPr>
              <a:defRPr smtClean="0"/>
            </a:lvl1pPr>
          </a:lstStyle>
          <a:p>
            <a:endParaRPr lang="en-US"/>
          </a:p>
        </p:txBody>
      </p:sp>
      <p:sp>
        <p:nvSpPr>
          <p:cNvPr id="7" name="Slide Number Placeholder 6"/>
          <p:cNvSpPr>
            <a:spLocks noGrp="1"/>
          </p:cNvSpPr>
          <p:nvPr>
            <p:ph type="sldNum" sz="quarter" idx="12"/>
          </p:nvPr>
        </p:nvSpPr>
        <p:spPr/>
        <p:txBody>
          <a:bodyPr/>
          <a:lstStyle>
            <a:lvl1pPr>
              <a:defRPr smtClean="0"/>
            </a:lvl1pPr>
          </a:lstStyle>
          <a:p>
            <a:fld id="{90637B23-77B3-48A8-A5D3-45BB59D0D27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pic>
        <p:nvPicPr>
          <p:cNvPr id="7" name="Picture 6" descr="aapmr.jpg"/>
          <p:cNvPicPr>
            <a:picLocks noChangeAspect="1"/>
          </p:cNvPicPr>
          <p:nvPr userDrawn="1"/>
        </p:nvPicPr>
        <p:blipFill>
          <a:blip r:embed="rId14" cstate="print"/>
          <a:srcRect l="1111" t="3704"/>
          <a:stretch>
            <a:fillRect/>
          </a:stretch>
        </p:blipFill>
        <p:spPr>
          <a:xfrm>
            <a:off x="0" y="4191000"/>
            <a:ext cx="6858000" cy="4953000"/>
          </a:xfrm>
          <a:prstGeom prst="rect">
            <a:avLst/>
          </a:prstGeom>
        </p:spPr>
      </p:pic>
      <p:sp>
        <p:nvSpPr>
          <p:cNvPr id="1026" name="Rectangle 2"/>
          <p:cNvSpPr>
            <a:spLocks noGrp="1" noChangeArrowheads="1"/>
          </p:cNvSpPr>
          <p:nvPr>
            <p:ph type="title"/>
          </p:nvPr>
        </p:nvSpPr>
        <p:spPr bwMode="auto">
          <a:xfrm>
            <a:off x="514351" y="812800"/>
            <a:ext cx="58293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14351" y="2641600"/>
            <a:ext cx="58293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81001" y="8763000"/>
            <a:ext cx="933451"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100" smtClean="0">
                <a:solidFill>
                  <a:schemeClr val="bg1"/>
                </a:solidFill>
              </a:defRPr>
            </a:lvl1pPr>
          </a:lstStyle>
          <a:p>
            <a:pPr>
              <a:defRPr/>
            </a:pPr>
            <a:fld id="{2C6B3971-A400-469F-ACBD-287CF9AD031E}" type="datetime1">
              <a:rPr lang="en-US" smtClean="0"/>
              <a:pPr>
                <a:defRPr/>
              </a:pPr>
              <a:t>6/11/2015</a:t>
            </a:fld>
            <a:endParaRPr lang="en-US" dirty="0"/>
          </a:p>
        </p:txBody>
      </p:sp>
      <p:sp>
        <p:nvSpPr>
          <p:cNvPr id="1029" name="Rectangle 5"/>
          <p:cNvSpPr>
            <a:spLocks noGrp="1" noChangeArrowheads="1"/>
          </p:cNvSpPr>
          <p:nvPr>
            <p:ph type="ftr" sz="quarter" idx="3"/>
          </p:nvPr>
        </p:nvSpPr>
        <p:spPr bwMode="auto">
          <a:xfrm>
            <a:off x="1371600" y="8763000"/>
            <a:ext cx="2286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100" i="1" smtClean="0">
                <a:solidFill>
                  <a:schemeClr val="bg1"/>
                </a:solidFill>
              </a:defRPr>
            </a:lvl1pPr>
          </a:lstStyle>
          <a:p>
            <a:endParaRPr lang="en-US" dirty="0"/>
          </a:p>
        </p:txBody>
      </p:sp>
      <p:sp>
        <p:nvSpPr>
          <p:cNvPr id="1030" name="Rectangle 6"/>
          <p:cNvSpPr>
            <a:spLocks noGrp="1" noChangeArrowheads="1"/>
          </p:cNvSpPr>
          <p:nvPr>
            <p:ph type="sldNum" sz="quarter" idx="4"/>
          </p:nvPr>
        </p:nvSpPr>
        <p:spPr bwMode="auto">
          <a:xfrm>
            <a:off x="3200400" y="8763000"/>
            <a:ext cx="1524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b="1" smtClean="0">
                <a:solidFill>
                  <a:schemeClr val="bg2"/>
                </a:solidFill>
              </a:defRPr>
            </a:lvl1pPr>
          </a:lstStyle>
          <a:p>
            <a:fld id="{90637B23-77B3-48A8-A5D3-45BB59D0D2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ctr" rtl="0" eaLnBrk="1" fontAlgn="base" hangingPunct="1">
        <a:spcBef>
          <a:spcPct val="0"/>
        </a:spcBef>
        <a:spcAft>
          <a:spcPct val="0"/>
        </a:spcAft>
        <a:defRPr sz="4400">
          <a:solidFill>
            <a:schemeClr val="bg2"/>
          </a:solidFill>
          <a:latin typeface="+mj-lt"/>
          <a:ea typeface="+mj-ea"/>
          <a:cs typeface="+mj-cs"/>
        </a:defRPr>
      </a:lvl1pPr>
      <a:lvl2pPr algn="ctr" rtl="0" eaLnBrk="1" fontAlgn="base" hangingPunct="1">
        <a:spcBef>
          <a:spcPct val="0"/>
        </a:spcBef>
        <a:spcAft>
          <a:spcPct val="0"/>
        </a:spcAft>
        <a:defRPr sz="4400">
          <a:solidFill>
            <a:schemeClr val="bg2"/>
          </a:solidFill>
          <a:latin typeface="Arial" charset="0"/>
          <a:ea typeface="ＭＳ Ｐゴシック" charset="-128"/>
          <a:cs typeface="ＭＳ Ｐゴシック" charset="-128"/>
        </a:defRPr>
      </a:lvl2pPr>
      <a:lvl3pPr algn="ctr" rtl="0" eaLnBrk="1" fontAlgn="base" hangingPunct="1">
        <a:spcBef>
          <a:spcPct val="0"/>
        </a:spcBef>
        <a:spcAft>
          <a:spcPct val="0"/>
        </a:spcAft>
        <a:defRPr sz="4400">
          <a:solidFill>
            <a:schemeClr val="bg2"/>
          </a:solidFill>
          <a:latin typeface="Arial" charset="0"/>
          <a:ea typeface="ＭＳ Ｐゴシック" charset="-128"/>
          <a:cs typeface="ＭＳ Ｐゴシック" charset="-128"/>
        </a:defRPr>
      </a:lvl3pPr>
      <a:lvl4pPr algn="ctr" rtl="0" eaLnBrk="1" fontAlgn="base" hangingPunct="1">
        <a:spcBef>
          <a:spcPct val="0"/>
        </a:spcBef>
        <a:spcAft>
          <a:spcPct val="0"/>
        </a:spcAft>
        <a:defRPr sz="4400">
          <a:solidFill>
            <a:schemeClr val="bg2"/>
          </a:solidFill>
          <a:latin typeface="Arial" charset="0"/>
          <a:ea typeface="ＭＳ Ｐゴシック" charset="-128"/>
          <a:cs typeface="ＭＳ Ｐゴシック" charset="-128"/>
        </a:defRPr>
      </a:lvl4pPr>
      <a:lvl5pPr algn="ctr" rtl="0" eaLnBrk="1" fontAlgn="base" hangingPunct="1">
        <a:spcBef>
          <a:spcPct val="0"/>
        </a:spcBef>
        <a:spcAft>
          <a:spcPct val="0"/>
        </a:spcAft>
        <a:defRPr sz="4400">
          <a:solidFill>
            <a:schemeClr val="bg2"/>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eaLnBrk="1" fontAlgn="base" hangingPunct="1">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1" fontAlgn="base" hangingPunct="1">
        <a:spcBef>
          <a:spcPct val="20000"/>
        </a:spcBef>
        <a:spcAft>
          <a:spcPct val="0"/>
        </a:spcAft>
        <a:buClr>
          <a:schemeClr val="bg2"/>
        </a:buClr>
        <a:buChar char="•"/>
        <a:defRPr sz="3200">
          <a:solidFill>
            <a:srgbClr val="9FBBA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800">
          <a:solidFill>
            <a:srgbClr val="5F87A2"/>
          </a:solidFill>
          <a:latin typeface="+mn-lt"/>
          <a:ea typeface="+mn-ea"/>
        </a:defRPr>
      </a:lvl2pPr>
      <a:lvl3pPr marL="1143000" indent="-228600" algn="l" rtl="0" eaLnBrk="1" fontAlgn="base" hangingPunct="1">
        <a:spcBef>
          <a:spcPct val="20000"/>
        </a:spcBef>
        <a:spcAft>
          <a:spcPct val="0"/>
        </a:spcAft>
        <a:buClr>
          <a:schemeClr val="bg2"/>
        </a:buClr>
        <a:buChar char="•"/>
        <a:defRPr sz="2400">
          <a:solidFill>
            <a:srgbClr val="5F87A2"/>
          </a:solidFill>
          <a:latin typeface="+mn-lt"/>
          <a:ea typeface="+mn-ea"/>
        </a:defRPr>
      </a:lvl3pPr>
      <a:lvl4pPr marL="1600200" indent="-228600" algn="l" rtl="0" eaLnBrk="1" fontAlgn="base" hangingPunct="1">
        <a:spcBef>
          <a:spcPct val="20000"/>
        </a:spcBef>
        <a:spcAft>
          <a:spcPct val="0"/>
        </a:spcAft>
        <a:buClr>
          <a:schemeClr val="bg2"/>
        </a:buClr>
        <a:buChar char="–"/>
        <a:defRPr sz="2000">
          <a:solidFill>
            <a:srgbClr val="5F87A2"/>
          </a:solidFill>
          <a:latin typeface="+mn-lt"/>
          <a:ea typeface="+mn-ea"/>
        </a:defRPr>
      </a:lvl4pPr>
      <a:lvl5pPr marL="2057400" indent="-228600" algn="l" rtl="0" eaLnBrk="1" fontAlgn="base" hangingPunct="1">
        <a:spcBef>
          <a:spcPct val="20000"/>
        </a:spcBef>
        <a:spcAft>
          <a:spcPct val="0"/>
        </a:spcAft>
        <a:buClr>
          <a:schemeClr val="bg2"/>
        </a:buClr>
        <a:buChar char="»"/>
        <a:defRPr sz="2000">
          <a:solidFill>
            <a:srgbClr val="5F87A2"/>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aapmr.org/career/residents/program"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www.aapmr.org/career/residents/caree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aapmr.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hyperlink" Target="mailto:careerservices@aapmr.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aapmr.org/practice" TargetMode="External"/><Relationship Id="rId2" Type="http://schemas.openxmlformats.org/officeDocument/2006/relationships/hyperlink" Target="http://www.me.aapmr.org/"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www.aapmr.org/fellowship" TargetMode="Externa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aapmr.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3.xml"/><Relationship Id="rId5" Type="http://schemas.openxmlformats.org/officeDocument/2006/relationships/image" Target="../media/image13.jpeg"/><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1" y="2840570"/>
            <a:ext cx="5829300" cy="1960033"/>
          </a:xfrm>
        </p:spPr>
        <p:txBody>
          <a:bodyPr/>
          <a:lstStyle/>
          <a:p>
            <a:r>
              <a:rPr lang="en-US" sz="3600" b="1" dirty="0" smtClean="0"/>
              <a:t>The American Academy </a:t>
            </a:r>
            <a:br>
              <a:rPr lang="en-US" sz="3600" b="1" dirty="0" smtClean="0"/>
            </a:br>
            <a:r>
              <a:rPr lang="en-US" sz="3600" b="1" dirty="0" smtClean="0"/>
              <a:t>of Physical Medicine </a:t>
            </a:r>
            <a:br>
              <a:rPr lang="en-US" sz="3600" b="1" dirty="0" smtClean="0"/>
            </a:br>
            <a:r>
              <a:rPr lang="en-US" sz="3600" b="1" dirty="0" smtClean="0"/>
              <a:t>and Rehabilitation</a:t>
            </a:r>
            <a:endParaRPr lang="en-US" sz="3600" b="1" dirty="0"/>
          </a:p>
        </p:txBody>
      </p:sp>
      <p:sp>
        <p:nvSpPr>
          <p:cNvPr id="3" name="Subtitle 2"/>
          <p:cNvSpPr>
            <a:spLocks noGrp="1"/>
          </p:cNvSpPr>
          <p:nvPr>
            <p:ph type="subTitle" idx="1"/>
          </p:nvPr>
        </p:nvSpPr>
        <p:spPr>
          <a:xfrm>
            <a:off x="1028701" y="5181600"/>
            <a:ext cx="4800600" cy="1930400"/>
          </a:xfrm>
        </p:spPr>
        <p:txBody>
          <a:bodyPr/>
          <a:lstStyle/>
          <a:p>
            <a:r>
              <a:rPr lang="en-US" sz="2400" b="1" dirty="0" smtClean="0"/>
              <a:t>Residency Resource Kit</a:t>
            </a:r>
          </a:p>
          <a:p>
            <a:endParaRPr lang="en-US" dirty="0" smtClean="0"/>
          </a:p>
          <a:p>
            <a:r>
              <a:rPr lang="en-US" sz="2000" i="1" dirty="0" smtClean="0"/>
              <a:t>PGY 2 - 4</a:t>
            </a:r>
            <a:endParaRPr lang="en-US" sz="2000" i="1" dirty="0"/>
          </a:p>
        </p:txBody>
      </p:sp>
      <p:sp>
        <p:nvSpPr>
          <p:cNvPr id="7" name="Slide Number Placeholder 6"/>
          <p:cNvSpPr>
            <a:spLocks noGrp="1"/>
          </p:cNvSpPr>
          <p:nvPr>
            <p:ph type="sldNum" sz="quarter" idx="12"/>
          </p:nvPr>
        </p:nvSpPr>
        <p:spPr/>
        <p:txBody>
          <a:bodyPr/>
          <a:lstStyle/>
          <a:p>
            <a:fld id="{90637B23-77B3-48A8-A5D3-45BB59D0D27F}"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31"/>
          <p:cNvSpPr>
            <a:spLocks noGrp="1"/>
          </p:cNvSpPr>
          <p:nvPr>
            <p:ph idx="1"/>
          </p:nvPr>
        </p:nvSpPr>
        <p:spPr/>
        <p:txBody>
          <a:bodyPr/>
          <a:lstStyle/>
          <a:p>
            <a:r>
              <a:rPr lang="en-US" sz="2400" i="1" dirty="0" smtClean="0">
                <a:solidFill>
                  <a:srgbClr val="808080"/>
                </a:solidFill>
              </a:rPr>
              <a:t>Editorials </a:t>
            </a:r>
          </a:p>
          <a:p>
            <a:r>
              <a:rPr lang="en-US" sz="2400" i="1" dirty="0" smtClean="0">
                <a:solidFill>
                  <a:srgbClr val="808080"/>
                </a:solidFill>
              </a:rPr>
              <a:t>Focused reviews </a:t>
            </a:r>
          </a:p>
          <a:p>
            <a:r>
              <a:rPr lang="en-US" sz="2400" i="1" dirty="0" smtClean="0">
                <a:solidFill>
                  <a:srgbClr val="808080"/>
                </a:solidFill>
              </a:rPr>
              <a:t>Point-counterpoint debates </a:t>
            </a:r>
          </a:p>
          <a:p>
            <a:r>
              <a:rPr lang="en-US" sz="2400" i="1" dirty="0" smtClean="0">
                <a:solidFill>
                  <a:srgbClr val="808080"/>
                </a:solidFill>
              </a:rPr>
              <a:t>Comprehensive reviews </a:t>
            </a:r>
          </a:p>
          <a:p>
            <a:r>
              <a:rPr lang="en-US" sz="2400" i="1" dirty="0" smtClean="0">
                <a:solidFill>
                  <a:srgbClr val="808080"/>
                </a:solidFill>
              </a:rPr>
              <a:t>Original research </a:t>
            </a:r>
          </a:p>
          <a:p>
            <a:r>
              <a:rPr lang="en-US" sz="2400" i="1" dirty="0" smtClean="0">
                <a:solidFill>
                  <a:srgbClr val="808080"/>
                </a:solidFill>
              </a:rPr>
              <a:t>Case studies </a:t>
            </a:r>
          </a:p>
          <a:p>
            <a:r>
              <a:rPr lang="en-US" sz="2400" i="1" dirty="0" smtClean="0">
                <a:solidFill>
                  <a:srgbClr val="808080"/>
                </a:solidFill>
              </a:rPr>
              <a:t>Ethical legal discussions </a:t>
            </a:r>
          </a:p>
          <a:p>
            <a:pPr>
              <a:buNone/>
            </a:pPr>
            <a:endParaRPr lang="en-US" sz="2400" dirty="0">
              <a:solidFill>
                <a:srgbClr val="808080"/>
              </a:solidFill>
            </a:endParaRPr>
          </a:p>
        </p:txBody>
      </p:sp>
      <p:sp>
        <p:nvSpPr>
          <p:cNvPr id="4" name="Slide Number Placeholder 3"/>
          <p:cNvSpPr>
            <a:spLocks noGrp="1"/>
          </p:cNvSpPr>
          <p:nvPr>
            <p:ph type="sldNum" sz="quarter" idx="12"/>
          </p:nvPr>
        </p:nvSpPr>
        <p:spPr/>
        <p:txBody>
          <a:bodyPr/>
          <a:lstStyle/>
          <a:p>
            <a:fld id="{90637B23-77B3-48A8-A5D3-45BB59D0D27F}" type="slidenum">
              <a:rPr lang="en-US" smtClean="0"/>
              <a:pPr/>
              <a:t>10</a:t>
            </a:fld>
            <a:endParaRPr lang="en-US"/>
          </a:p>
        </p:txBody>
      </p:sp>
      <p:pic>
        <p:nvPicPr>
          <p:cNvPr id="1030" name="Picture 6"/>
          <p:cNvPicPr>
            <a:picLocks noChangeAspect="1" noChangeArrowheads="1"/>
          </p:cNvPicPr>
          <p:nvPr/>
        </p:nvPicPr>
        <p:blipFill>
          <a:blip r:embed="rId3" cstate="print"/>
          <a:srcRect/>
          <a:stretch>
            <a:fillRect/>
          </a:stretch>
        </p:blipFill>
        <p:spPr bwMode="auto">
          <a:xfrm>
            <a:off x="0" y="2"/>
            <a:ext cx="6861426" cy="2057399"/>
          </a:xfrm>
          <a:prstGeom prst="rect">
            <a:avLst/>
          </a:prstGeom>
          <a:noFill/>
          <a:ln w="9525">
            <a:noFill/>
            <a:miter lim="800000"/>
            <a:headEnd/>
            <a:tailEnd/>
          </a:ln>
        </p:spPr>
      </p:pic>
      <p:pic>
        <p:nvPicPr>
          <p:cNvPr id="1033" name="Picture 9"/>
          <p:cNvPicPr>
            <a:picLocks noChangeAspect="1" noChangeArrowheads="1"/>
          </p:cNvPicPr>
          <p:nvPr/>
        </p:nvPicPr>
        <p:blipFill>
          <a:blip r:embed="rId4" cstate="print"/>
          <a:srcRect/>
          <a:stretch>
            <a:fillRect/>
          </a:stretch>
        </p:blipFill>
        <p:spPr bwMode="auto">
          <a:xfrm>
            <a:off x="2" y="8230437"/>
            <a:ext cx="6857999" cy="913563"/>
          </a:xfrm>
          <a:prstGeom prst="rect">
            <a:avLst/>
          </a:prstGeom>
          <a:noFill/>
          <a:ln w="9525">
            <a:noFill/>
            <a:miter lim="800000"/>
            <a:headEnd/>
            <a:tailEnd/>
          </a:ln>
        </p:spPr>
      </p:pic>
    </p:spTree>
    <p:extLst>
      <p:ext uri="{BB962C8B-B14F-4D97-AF65-F5344CB8AC3E}">
        <p14:creationId xmlns:p14="http://schemas.microsoft.com/office/powerpoint/2010/main" val="3532172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637B23-77B3-48A8-A5D3-45BB59D0D27F}" type="slidenum">
              <a:rPr lang="en-US" smtClean="0"/>
              <a:pPr/>
              <a:t>11</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944" y="152400"/>
            <a:ext cx="6286269" cy="8434388"/>
          </a:xfrm>
          <a:prstGeom prst="rect">
            <a:avLst/>
          </a:prstGeom>
        </p:spPr>
      </p:pic>
    </p:spTree>
    <p:extLst>
      <p:ext uri="{BB962C8B-B14F-4D97-AF65-F5344CB8AC3E}">
        <p14:creationId xmlns:p14="http://schemas.microsoft.com/office/powerpoint/2010/main" val="10929833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0637B23-77B3-48A8-A5D3-45BB59D0D27F}" type="slidenum">
              <a:rPr lang="en-US" smtClean="0"/>
              <a:pPr/>
              <a:t>12</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75" y="152400"/>
            <a:ext cx="6191250" cy="8248650"/>
          </a:xfrm>
          <a:prstGeom prst="rect">
            <a:avLst/>
          </a:prstGeom>
        </p:spPr>
      </p:pic>
    </p:spTree>
    <p:extLst>
      <p:ext uri="{BB962C8B-B14F-4D97-AF65-F5344CB8AC3E}">
        <p14:creationId xmlns:p14="http://schemas.microsoft.com/office/powerpoint/2010/main" val="831998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0637B23-77B3-48A8-A5D3-45BB59D0D27F}" type="slidenum">
              <a:rPr lang="en-US" smtClean="0"/>
              <a:pPr/>
              <a:t>13</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742" y="152400"/>
            <a:ext cx="6598079" cy="8249784"/>
          </a:xfrm>
          <a:prstGeom prst="rect">
            <a:avLst/>
          </a:prstGeom>
        </p:spPr>
      </p:pic>
    </p:spTree>
    <p:extLst>
      <p:ext uri="{BB962C8B-B14F-4D97-AF65-F5344CB8AC3E}">
        <p14:creationId xmlns:p14="http://schemas.microsoft.com/office/powerpoint/2010/main" val="3350700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276600"/>
            <a:ext cx="5829300" cy="1960033"/>
          </a:xfrm>
        </p:spPr>
        <p:txBody>
          <a:bodyPr/>
          <a:lstStyle/>
          <a:p>
            <a:r>
              <a:rPr lang="en-US" sz="3600" b="1" dirty="0" smtClean="0"/>
              <a:t>AAPM&amp;R is a Mentor Throughout the Resident Experience</a:t>
            </a:r>
            <a:endParaRPr lang="en-US" sz="3600" b="1" dirty="0"/>
          </a:p>
        </p:txBody>
      </p:sp>
      <p:sp>
        <p:nvSpPr>
          <p:cNvPr id="4" name="Slide Number Placeholder 3"/>
          <p:cNvSpPr>
            <a:spLocks noGrp="1"/>
          </p:cNvSpPr>
          <p:nvPr>
            <p:ph type="sldNum" sz="quarter" idx="12"/>
          </p:nvPr>
        </p:nvSpPr>
        <p:spPr/>
        <p:txBody>
          <a:bodyPr/>
          <a:lstStyle/>
          <a:p>
            <a:fld id="{90637B23-77B3-48A8-A5D3-45BB59D0D27F}" type="slidenum">
              <a:rPr lang="en-US" smtClean="0"/>
              <a:pPr/>
              <a:t>14</a:t>
            </a:fld>
            <a:endParaRPr lang="en-US"/>
          </a:p>
        </p:txBody>
      </p:sp>
    </p:spTree>
    <p:extLst>
      <p:ext uri="{BB962C8B-B14F-4D97-AF65-F5344CB8AC3E}">
        <p14:creationId xmlns:p14="http://schemas.microsoft.com/office/powerpoint/2010/main" val="37089963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637B23-77B3-48A8-A5D3-45BB59D0D27F}" type="slidenum">
              <a:rPr lang="en-US" smtClean="0"/>
              <a:pPr/>
              <a:t>15</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77"/>
            <a:ext cx="6934200" cy="9176078"/>
          </a:xfrm>
          <a:prstGeom prst="rect">
            <a:avLst/>
          </a:prstGeom>
        </p:spPr>
      </p:pic>
    </p:spTree>
    <p:extLst>
      <p:ext uri="{BB962C8B-B14F-4D97-AF65-F5344CB8AC3E}">
        <p14:creationId xmlns:p14="http://schemas.microsoft.com/office/powerpoint/2010/main" val="39047511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637B23-77B3-48A8-A5D3-45BB59D0D27F}" type="slidenum">
              <a:rPr lang="en-US" smtClean="0"/>
              <a:pPr/>
              <a:t>16</a:t>
            </a:fld>
            <a:endParaRPr lang="en-US"/>
          </a:p>
        </p:txBody>
      </p:sp>
      <p:sp>
        <p:nvSpPr>
          <p:cNvPr id="4" name="Rectangle 3"/>
          <p:cNvSpPr/>
          <p:nvPr/>
        </p:nvSpPr>
        <p:spPr>
          <a:xfrm>
            <a:off x="304800" y="914400"/>
            <a:ext cx="6324600" cy="4708981"/>
          </a:xfrm>
          <a:prstGeom prst="rect">
            <a:avLst/>
          </a:prstGeom>
        </p:spPr>
        <p:txBody>
          <a:bodyPr wrap="square">
            <a:spAutoFit/>
          </a:bodyPr>
          <a:lstStyle/>
          <a:p>
            <a:pPr lvl="0"/>
            <a:r>
              <a:rPr lang="en-US" sz="2800" b="1" dirty="0" smtClean="0">
                <a:solidFill>
                  <a:srgbClr val="5F87A2"/>
                </a:solidFill>
              </a:rPr>
              <a:t>Research Guidance</a:t>
            </a:r>
            <a:r>
              <a:rPr lang="en-US" sz="2800" dirty="0" smtClean="0">
                <a:solidFill>
                  <a:srgbClr val="5F87A2"/>
                </a:solidFill>
              </a:rPr>
              <a:t>: </a:t>
            </a:r>
          </a:p>
          <a:p>
            <a:pPr lvl="0"/>
            <a:r>
              <a:rPr lang="en-US" sz="2800" dirty="0" smtClean="0">
                <a:solidFill>
                  <a:srgbClr val="9FBBA1"/>
                </a:solidFill>
              </a:rPr>
              <a:t>Find PM&amp;R research resources, </a:t>
            </a:r>
            <a:br>
              <a:rPr lang="en-US" sz="2800" dirty="0" smtClean="0">
                <a:solidFill>
                  <a:srgbClr val="9FBBA1"/>
                </a:solidFill>
              </a:rPr>
            </a:br>
            <a:r>
              <a:rPr lang="en-US" sz="2800" dirty="0" smtClean="0">
                <a:solidFill>
                  <a:srgbClr val="9FBBA1"/>
                </a:solidFill>
              </a:rPr>
              <a:t>including available awards and grants. </a:t>
            </a:r>
          </a:p>
          <a:p>
            <a:pPr lvl="0"/>
            <a:r>
              <a:rPr lang="en-US" sz="2400" u="sng" dirty="0" smtClean="0">
                <a:hlinkClick r:id="rId3"/>
              </a:rPr>
              <a:t>www.aapmr.org/career/residents/program</a:t>
            </a:r>
            <a:r>
              <a:rPr lang="en-US" sz="2800" dirty="0" smtClean="0">
                <a:solidFill>
                  <a:srgbClr val="9FBBA1"/>
                </a:solidFill>
              </a:rPr>
              <a:t/>
            </a:r>
            <a:br>
              <a:rPr lang="en-US" sz="2800" dirty="0" smtClean="0">
                <a:solidFill>
                  <a:srgbClr val="9FBBA1"/>
                </a:solidFill>
              </a:rPr>
            </a:br>
            <a:endParaRPr lang="en-US" sz="2800" dirty="0" smtClean="0">
              <a:solidFill>
                <a:srgbClr val="9FBBA1"/>
              </a:solidFill>
            </a:endParaRPr>
          </a:p>
          <a:p>
            <a:pPr lvl="0"/>
            <a:endParaRPr lang="en-US" sz="2800" dirty="0" smtClean="0">
              <a:solidFill>
                <a:srgbClr val="9FBBA1"/>
              </a:solidFill>
            </a:endParaRPr>
          </a:p>
          <a:p>
            <a:r>
              <a:rPr lang="en-US" sz="2800" b="1" dirty="0" smtClean="0">
                <a:solidFill>
                  <a:srgbClr val="5F87A2"/>
                </a:solidFill>
              </a:rPr>
              <a:t>Post Residency Planning Advice</a:t>
            </a:r>
            <a:r>
              <a:rPr lang="en-US" sz="2800" dirty="0" smtClean="0">
                <a:solidFill>
                  <a:srgbClr val="5F87A2"/>
                </a:solidFill>
              </a:rPr>
              <a:t>: </a:t>
            </a:r>
            <a:r>
              <a:rPr lang="en-US" sz="2800" dirty="0" smtClean="0">
                <a:solidFill>
                  <a:srgbClr val="9FBBA1"/>
                </a:solidFill>
              </a:rPr>
              <a:t>Created by your peers, find advice and resources to help you take the next step in your career.</a:t>
            </a:r>
          </a:p>
          <a:p>
            <a:r>
              <a:rPr lang="en-US" sz="2400" u="sng" dirty="0" smtClean="0">
                <a:hlinkClick r:id="rId4"/>
              </a:rPr>
              <a:t>www.aapmr.org/career/residents/career</a:t>
            </a:r>
          </a:p>
        </p:txBody>
      </p:sp>
    </p:spTree>
    <p:extLst>
      <p:ext uri="{BB962C8B-B14F-4D97-AF65-F5344CB8AC3E}">
        <p14:creationId xmlns:p14="http://schemas.microsoft.com/office/powerpoint/2010/main" val="346455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AAPM&amp;R Is A </a:t>
            </a:r>
            <a:br>
              <a:rPr lang="en-US" sz="3600" b="1" dirty="0" smtClean="0"/>
            </a:br>
            <a:r>
              <a:rPr lang="en-US" sz="3600" b="1" dirty="0" smtClean="0"/>
              <a:t>Résumé Builder</a:t>
            </a:r>
            <a:endParaRPr lang="en-US" sz="3600" dirty="0"/>
          </a:p>
        </p:txBody>
      </p:sp>
      <p:sp>
        <p:nvSpPr>
          <p:cNvPr id="3" name="Content Placeholder 2"/>
          <p:cNvSpPr>
            <a:spLocks noGrp="1"/>
          </p:cNvSpPr>
          <p:nvPr>
            <p:ph idx="1"/>
          </p:nvPr>
        </p:nvSpPr>
        <p:spPr>
          <a:xfrm>
            <a:off x="514351" y="2540000"/>
            <a:ext cx="5829300" cy="5588000"/>
          </a:xfrm>
        </p:spPr>
        <p:txBody>
          <a:bodyPr>
            <a:noAutofit/>
          </a:bodyPr>
          <a:lstStyle/>
          <a:p>
            <a:pPr indent="0">
              <a:buNone/>
            </a:pPr>
            <a:r>
              <a:rPr lang="en-US" sz="2000" dirty="0" smtClean="0">
                <a:latin typeface="+mj-lt"/>
              </a:rPr>
              <a:t>Here are just a few ways you can enhance your résumé by joining AAPM&amp;R:</a:t>
            </a:r>
          </a:p>
          <a:p>
            <a:pPr indent="0">
              <a:buNone/>
            </a:pPr>
            <a:endParaRPr lang="en-US" sz="2000" dirty="0" smtClean="0">
              <a:latin typeface="+mj-lt"/>
            </a:endParaRPr>
          </a:p>
          <a:p>
            <a:pPr lvl="1"/>
            <a:r>
              <a:rPr lang="en-US" sz="1600" dirty="0" smtClean="0">
                <a:latin typeface="+mj-lt"/>
              </a:rPr>
              <a:t>Apply to become a member of the elected </a:t>
            </a:r>
            <a:r>
              <a:rPr lang="en-US" sz="1600" b="1" dirty="0" smtClean="0">
                <a:latin typeface="+mj-lt"/>
              </a:rPr>
              <a:t>Resident Physician Council (RPC) </a:t>
            </a:r>
            <a:r>
              <a:rPr lang="en-US" sz="1600" dirty="0" smtClean="0">
                <a:latin typeface="+mj-lt"/>
              </a:rPr>
              <a:t>board, which focuses on developing and sustaining a strong resident community.</a:t>
            </a:r>
            <a:br>
              <a:rPr lang="en-US" sz="1600" dirty="0" smtClean="0">
                <a:latin typeface="+mj-lt"/>
              </a:rPr>
            </a:br>
            <a:endParaRPr lang="en-US" sz="1600" dirty="0" smtClean="0">
              <a:latin typeface="+mj-lt"/>
            </a:endParaRPr>
          </a:p>
          <a:p>
            <a:pPr lvl="1"/>
            <a:r>
              <a:rPr lang="en-US" sz="1600" dirty="0" smtClean="0">
                <a:latin typeface="+mj-lt"/>
              </a:rPr>
              <a:t>Apply to become a co-author for the </a:t>
            </a:r>
            <a:r>
              <a:rPr lang="en-US" sz="1600" b="1" dirty="0" smtClean="0">
                <a:latin typeface="+mj-lt"/>
              </a:rPr>
              <a:t>PM&amp;R Knowledge NOW</a:t>
            </a:r>
            <a:r>
              <a:rPr lang="en-US" sz="1600" baseline="30000" dirty="0">
                <a:latin typeface="+mj-lt"/>
              </a:rPr>
              <a:t>®</a:t>
            </a:r>
            <a:r>
              <a:rPr lang="en-US" sz="1600" dirty="0" smtClean="0">
                <a:latin typeface="+mj-lt"/>
              </a:rPr>
              <a:t>. It’s a great way to get published and recognized by your peers!</a:t>
            </a:r>
            <a:br>
              <a:rPr lang="en-US" sz="1600" dirty="0" smtClean="0">
                <a:latin typeface="+mj-lt"/>
              </a:rPr>
            </a:br>
            <a:endParaRPr lang="en-US" sz="1600" dirty="0" smtClean="0">
              <a:latin typeface="+mj-lt"/>
            </a:endParaRPr>
          </a:p>
          <a:p>
            <a:pPr lvl="1"/>
            <a:r>
              <a:rPr lang="en-US" sz="1600" dirty="0" smtClean="0">
                <a:latin typeface="+mj-lt"/>
              </a:rPr>
              <a:t>Volunteer to work the </a:t>
            </a:r>
            <a:r>
              <a:rPr lang="en-US" sz="1600" b="1" dirty="0" smtClean="0">
                <a:latin typeface="+mj-lt"/>
              </a:rPr>
              <a:t>Annual Assembly</a:t>
            </a:r>
            <a:r>
              <a:rPr lang="en-US" sz="1600" dirty="0" smtClean="0">
                <a:latin typeface="+mj-lt"/>
              </a:rPr>
              <a:t> workshops. Learn, participate, and save all in one experience.</a:t>
            </a:r>
            <a:endParaRPr lang="en-US" sz="1600" dirty="0">
              <a:latin typeface="+mj-lt"/>
            </a:endParaRPr>
          </a:p>
        </p:txBody>
      </p:sp>
      <p:sp>
        <p:nvSpPr>
          <p:cNvPr id="5" name="Slide Number Placeholder 4"/>
          <p:cNvSpPr>
            <a:spLocks noGrp="1"/>
          </p:cNvSpPr>
          <p:nvPr>
            <p:ph type="sldNum" sz="quarter" idx="12"/>
          </p:nvPr>
        </p:nvSpPr>
        <p:spPr/>
        <p:txBody>
          <a:bodyPr/>
          <a:lstStyle/>
          <a:p>
            <a:fld id="{90637B23-77B3-48A8-A5D3-45BB59D0D27F}" type="slidenum">
              <a:rPr lang="en-US" smtClean="0"/>
              <a:pPr/>
              <a:t>17</a:t>
            </a:fld>
            <a:endParaRPr lang="en-US"/>
          </a:p>
        </p:txBody>
      </p:sp>
      <p:pic>
        <p:nvPicPr>
          <p:cNvPr id="6145" name="Picture 1" descr="S:\AAPM&amp;R Brand Standards\RPC logos\LOGO_RPC.tif"/>
          <p:cNvPicPr>
            <a:picLocks noChangeAspect="1" noChangeArrowheads="1"/>
          </p:cNvPicPr>
          <p:nvPr/>
        </p:nvPicPr>
        <p:blipFill>
          <a:blip r:embed="rId3" cstate="print"/>
          <a:stretch>
            <a:fillRect/>
          </a:stretch>
        </p:blipFill>
        <p:spPr bwMode="auto">
          <a:xfrm>
            <a:off x="2438400" y="6997713"/>
            <a:ext cx="2417069" cy="907224"/>
          </a:xfrm>
          <a:prstGeom prst="rect">
            <a:avLst/>
          </a:prstGeom>
          <a:noFill/>
          <a:ln>
            <a:noFill/>
          </a:ln>
        </p:spPr>
      </p:pic>
    </p:spTree>
    <p:extLst>
      <p:ext uri="{BB962C8B-B14F-4D97-AF65-F5344CB8AC3E}">
        <p14:creationId xmlns:p14="http://schemas.microsoft.com/office/powerpoint/2010/main" val="229950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1" y="3591985"/>
            <a:ext cx="5829300" cy="1960033"/>
          </a:xfrm>
        </p:spPr>
        <p:txBody>
          <a:bodyPr/>
          <a:lstStyle/>
          <a:p>
            <a:r>
              <a:rPr lang="en-US" sz="3600" b="1" dirty="0" smtClean="0"/>
              <a:t>AAPM&amp;R is a </a:t>
            </a:r>
            <a:br>
              <a:rPr lang="en-US" sz="3600" b="1" dirty="0" smtClean="0"/>
            </a:br>
            <a:r>
              <a:rPr lang="en-US" sz="3600" b="1" dirty="0" smtClean="0"/>
              <a:t> Guide to the Next Stage in Your PM&amp;R Career</a:t>
            </a:r>
            <a:endParaRPr lang="en-US" sz="3600" b="1" dirty="0"/>
          </a:p>
        </p:txBody>
      </p:sp>
      <p:sp>
        <p:nvSpPr>
          <p:cNvPr id="4" name="Slide Number Placeholder 3"/>
          <p:cNvSpPr>
            <a:spLocks noGrp="1"/>
          </p:cNvSpPr>
          <p:nvPr>
            <p:ph type="sldNum" sz="quarter" idx="12"/>
          </p:nvPr>
        </p:nvSpPr>
        <p:spPr/>
        <p:txBody>
          <a:bodyPr/>
          <a:lstStyle/>
          <a:p>
            <a:fld id="{90637B23-77B3-48A8-A5D3-45BB59D0D27F}"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637B23-77B3-48A8-A5D3-45BB59D0D27F}" type="slidenum">
              <a:rPr lang="en-US" smtClean="0"/>
              <a:pPr/>
              <a:t>19</a:t>
            </a:fld>
            <a:endParaRPr lang="en-US"/>
          </a:p>
        </p:txBody>
      </p:sp>
      <p:sp>
        <p:nvSpPr>
          <p:cNvPr id="5" name="Content Placeholder 2"/>
          <p:cNvSpPr txBox="1">
            <a:spLocks/>
          </p:cNvSpPr>
          <p:nvPr/>
        </p:nvSpPr>
        <p:spPr>
          <a:xfrm>
            <a:off x="487055" y="381000"/>
            <a:ext cx="5829300" cy="5588000"/>
          </a:xfrm>
          <a:prstGeom prst="rect">
            <a:avLst/>
          </a:prstGeom>
        </p:spPr>
        <p:txBody>
          <a:bodyPr>
            <a:noAutofit/>
          </a:bodyPr>
          <a:lstStyle>
            <a:lvl1pPr marL="342900" indent="-342900" algn="l" rtl="0" eaLnBrk="1" fontAlgn="base" hangingPunct="1">
              <a:spcBef>
                <a:spcPct val="20000"/>
              </a:spcBef>
              <a:spcAft>
                <a:spcPct val="0"/>
              </a:spcAft>
              <a:buClr>
                <a:schemeClr val="bg2"/>
              </a:buClr>
              <a:buChar char="•"/>
              <a:defRPr sz="3200">
                <a:solidFill>
                  <a:srgbClr val="9FBBA1"/>
                </a:solidFill>
                <a:latin typeface="+mn-lt"/>
                <a:ea typeface="+mn-ea"/>
                <a:cs typeface="+mn-cs"/>
              </a:defRPr>
            </a:lvl1pPr>
            <a:lvl2pPr marL="742950" indent="-285750" algn="l" rtl="0" eaLnBrk="1" fontAlgn="base" hangingPunct="1">
              <a:spcBef>
                <a:spcPct val="20000"/>
              </a:spcBef>
              <a:spcAft>
                <a:spcPct val="0"/>
              </a:spcAft>
              <a:buClr>
                <a:schemeClr val="bg2"/>
              </a:buClr>
              <a:buChar char="–"/>
              <a:defRPr sz="2800">
                <a:solidFill>
                  <a:srgbClr val="5F87A2"/>
                </a:solidFill>
                <a:latin typeface="+mn-lt"/>
                <a:ea typeface="+mn-ea"/>
              </a:defRPr>
            </a:lvl2pPr>
            <a:lvl3pPr marL="1143000" indent="-228600" algn="l" rtl="0" eaLnBrk="1" fontAlgn="base" hangingPunct="1">
              <a:spcBef>
                <a:spcPct val="20000"/>
              </a:spcBef>
              <a:spcAft>
                <a:spcPct val="0"/>
              </a:spcAft>
              <a:buClr>
                <a:schemeClr val="bg2"/>
              </a:buClr>
              <a:buChar char="•"/>
              <a:defRPr sz="2400">
                <a:solidFill>
                  <a:srgbClr val="5F87A2"/>
                </a:solidFill>
                <a:latin typeface="+mn-lt"/>
                <a:ea typeface="+mn-ea"/>
              </a:defRPr>
            </a:lvl3pPr>
            <a:lvl4pPr marL="1600200" indent="-228600" algn="l" rtl="0" eaLnBrk="1" fontAlgn="base" hangingPunct="1">
              <a:spcBef>
                <a:spcPct val="20000"/>
              </a:spcBef>
              <a:spcAft>
                <a:spcPct val="0"/>
              </a:spcAft>
              <a:buClr>
                <a:schemeClr val="bg2"/>
              </a:buClr>
              <a:buChar char="–"/>
              <a:defRPr sz="2000">
                <a:solidFill>
                  <a:srgbClr val="5F87A2"/>
                </a:solidFill>
                <a:latin typeface="+mn-lt"/>
                <a:ea typeface="+mn-ea"/>
              </a:defRPr>
            </a:lvl4pPr>
            <a:lvl5pPr marL="2057400" indent="-228600" algn="l" rtl="0" eaLnBrk="1" fontAlgn="base" hangingPunct="1">
              <a:spcBef>
                <a:spcPct val="20000"/>
              </a:spcBef>
              <a:spcAft>
                <a:spcPct val="0"/>
              </a:spcAft>
              <a:buClr>
                <a:schemeClr val="bg2"/>
              </a:buClr>
              <a:buChar char="»"/>
              <a:defRPr sz="2000">
                <a:solidFill>
                  <a:srgbClr val="5F87A2"/>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indent="0">
              <a:buFontTx/>
              <a:buNone/>
            </a:pPr>
            <a:r>
              <a:rPr lang="en-US" sz="3500" kern="0" dirty="0" smtClean="0">
                <a:latin typeface="+mj-lt"/>
              </a:rPr>
              <a:t>Job Board:</a:t>
            </a:r>
            <a:endParaRPr lang="en-US" sz="2000" kern="0" dirty="0" smtClean="0">
              <a:latin typeface="+mj-lt"/>
            </a:endParaRPr>
          </a:p>
          <a:p>
            <a:pPr lvl="1"/>
            <a:r>
              <a:rPr lang="en-US" sz="2000" kern="0" dirty="0" smtClean="0">
                <a:latin typeface="+mj-lt"/>
              </a:rPr>
              <a:t>JOB SEEKERS: Post resumes &amp; search open positions</a:t>
            </a:r>
          </a:p>
          <a:p>
            <a:pPr lvl="1"/>
            <a:r>
              <a:rPr lang="en-US" sz="2000" kern="0" dirty="0" smtClean="0">
                <a:latin typeface="+mj-lt"/>
              </a:rPr>
              <a:t>EMPLOYERS: Post open positions &amp; search resumes</a:t>
            </a:r>
          </a:p>
          <a:p>
            <a:pPr lvl="1"/>
            <a:r>
              <a:rPr lang="en-US" sz="2000" kern="0" dirty="0" smtClean="0">
                <a:latin typeface="+mj-lt"/>
              </a:rPr>
              <a:t>For more information (employers or job seekers), please visit </a:t>
            </a:r>
            <a:r>
              <a:rPr lang="en-US" sz="2000" kern="0" dirty="0" smtClean="0">
                <a:latin typeface="+mj-lt"/>
                <a:hlinkClick r:id="rId3"/>
              </a:rPr>
              <a:t>www.aapmr.org</a:t>
            </a:r>
            <a:r>
              <a:rPr lang="en-US" sz="2000" kern="0" dirty="0" smtClean="0">
                <a:latin typeface="+mj-lt"/>
              </a:rPr>
              <a:t> or call (847) 737-6000 or email </a:t>
            </a:r>
            <a:r>
              <a:rPr lang="en-US" sz="2000" kern="0" dirty="0" smtClean="0">
                <a:latin typeface="+mj-lt"/>
                <a:hlinkClick r:id="rId4"/>
              </a:rPr>
              <a:t>careerservices@aapmr.org</a:t>
            </a:r>
            <a:r>
              <a:rPr lang="en-US" sz="2000" kern="0" dirty="0" smtClean="0">
                <a:latin typeface="+mj-lt"/>
              </a:rPr>
              <a:t>. </a:t>
            </a:r>
          </a:p>
          <a:p>
            <a:pPr marL="457200" lvl="1" indent="0">
              <a:buNone/>
            </a:pPr>
            <a:r>
              <a:rPr lang="en-US" sz="2000" kern="0" dirty="0">
                <a:latin typeface="+mj-lt"/>
              </a:rPr>
              <a:t>	</a:t>
            </a:r>
            <a:r>
              <a:rPr lang="en-US" sz="2000" kern="0" dirty="0" smtClean="0">
                <a:latin typeface="+mj-lt"/>
              </a:rPr>
              <a:t>	 </a:t>
            </a:r>
            <a:endParaRPr lang="en-US" sz="2000" kern="0" dirty="0">
              <a:latin typeface="+mj-lt"/>
            </a:endParaRPr>
          </a:p>
          <a:p>
            <a:pPr indent="0">
              <a:buFontTx/>
              <a:buNone/>
            </a:pPr>
            <a:r>
              <a:rPr lang="en-US" sz="3500" kern="0" dirty="0"/>
              <a:t>Job </a:t>
            </a:r>
            <a:r>
              <a:rPr lang="en-US" sz="3500" kern="0" dirty="0" smtClean="0"/>
              <a:t>Fair:</a:t>
            </a:r>
          </a:p>
          <a:p>
            <a:pPr lvl="1"/>
            <a:r>
              <a:rPr lang="en-US" sz="2000" kern="0" dirty="0" smtClean="0"/>
              <a:t>Wednesday, September 30, 2015</a:t>
            </a:r>
          </a:p>
          <a:p>
            <a:pPr lvl="2"/>
            <a:r>
              <a:rPr lang="en-US" sz="1600" kern="0" dirty="0" smtClean="0">
                <a:latin typeface="+mj-lt"/>
              </a:rPr>
              <a:t>One day prior to the start of the 2015 AAPM&amp;R Annual Assembly</a:t>
            </a:r>
          </a:p>
          <a:p>
            <a:pPr lvl="2"/>
            <a:r>
              <a:rPr lang="en-US" sz="1600" kern="0" dirty="0" smtClean="0">
                <a:latin typeface="+mj-lt"/>
              </a:rPr>
              <a:t>Boston, MA</a:t>
            </a:r>
          </a:p>
          <a:p>
            <a:pPr lvl="2"/>
            <a:r>
              <a:rPr lang="en-US" sz="1600" kern="0" dirty="0" smtClean="0">
                <a:latin typeface="+mj-lt"/>
              </a:rPr>
              <a:t>More than 100 employers in one location</a:t>
            </a:r>
          </a:p>
          <a:p>
            <a:pPr lvl="2"/>
            <a:r>
              <a:rPr lang="en-US" sz="1600" kern="0" dirty="0" smtClean="0">
                <a:latin typeface="+mj-lt"/>
              </a:rPr>
              <a:t>Tremendous exposure and networking opportunities</a:t>
            </a:r>
          </a:p>
          <a:p>
            <a:pPr marL="457200" lvl="1" indent="0">
              <a:buNone/>
            </a:pPr>
            <a:endParaRPr lang="en-US" sz="2000" kern="0" dirty="0">
              <a:latin typeface="+mj-lt"/>
            </a:endParaRPr>
          </a:p>
        </p:txBody>
      </p:sp>
      <p:pic>
        <p:nvPicPr>
          <p:cNvPr id="1026" name="Picture 2" descr="2015 AAPMR&amp;R Job Fai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7371" y="6781800"/>
            <a:ext cx="3408667" cy="17593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Who is AAPM&amp;R?</a:t>
            </a:r>
            <a:endParaRPr lang="en-US" sz="4000" b="1" dirty="0"/>
          </a:p>
        </p:txBody>
      </p:sp>
      <p:sp>
        <p:nvSpPr>
          <p:cNvPr id="3" name="Content Placeholder 2"/>
          <p:cNvSpPr>
            <a:spLocks noGrp="1"/>
          </p:cNvSpPr>
          <p:nvPr>
            <p:ph idx="1"/>
          </p:nvPr>
        </p:nvSpPr>
        <p:spPr>
          <a:xfrm>
            <a:off x="685801" y="2641600"/>
            <a:ext cx="5486401" cy="5486400"/>
          </a:xfrm>
        </p:spPr>
        <p:txBody>
          <a:bodyPr/>
          <a:lstStyle/>
          <a:p>
            <a:pPr marL="0" indent="0" algn="ctr">
              <a:buNone/>
            </a:pPr>
            <a:r>
              <a:rPr lang="en-US" sz="2600" dirty="0" smtClean="0"/>
              <a:t>The American Academy of Physical Medicine and Rehabilitation (AAPM&amp;R) is the national organization of physiatrists representing more than 8,000 members. </a:t>
            </a:r>
          </a:p>
        </p:txBody>
      </p:sp>
      <p:sp>
        <p:nvSpPr>
          <p:cNvPr id="4" name="Slide Number Placeholder 3"/>
          <p:cNvSpPr>
            <a:spLocks noGrp="1"/>
          </p:cNvSpPr>
          <p:nvPr>
            <p:ph type="sldNum" sz="quarter" idx="12"/>
          </p:nvPr>
        </p:nvSpPr>
        <p:spPr/>
        <p:txBody>
          <a:bodyPr/>
          <a:lstStyle/>
          <a:p>
            <a:fld id="{90637B23-77B3-48A8-A5D3-45BB59D0D27F}"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0637B23-77B3-48A8-A5D3-45BB59D0D27F}" type="slidenum">
              <a:rPr lang="en-US" smtClean="0"/>
              <a:pPr/>
              <a:t>20</a:t>
            </a:fld>
            <a:endParaRPr lang="en-US"/>
          </a:p>
        </p:txBody>
      </p:sp>
      <p:pic>
        <p:nvPicPr>
          <p:cNvPr id="48130" name="Picture 2"/>
          <p:cNvPicPr>
            <a:picLocks noChangeAspect="1" noChangeArrowheads="1"/>
          </p:cNvPicPr>
          <p:nvPr/>
        </p:nvPicPr>
        <p:blipFill>
          <a:blip r:embed="rId3" cstate="print"/>
          <a:srcRect t="833" b="833"/>
          <a:stretch>
            <a:fillRect/>
          </a:stretch>
        </p:blipFill>
        <p:spPr bwMode="auto">
          <a:xfrm>
            <a:off x="0" y="0"/>
            <a:ext cx="6858000" cy="914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1" y="381000"/>
            <a:ext cx="5829300" cy="7086600"/>
          </a:xfrm>
        </p:spPr>
        <p:txBody>
          <a:bodyPr/>
          <a:lstStyle/>
          <a:p>
            <a:pPr lvl="0">
              <a:spcBef>
                <a:spcPts val="1200"/>
              </a:spcBef>
            </a:pPr>
            <a:r>
              <a:rPr lang="en-US" sz="1800" b="1" dirty="0" smtClean="0">
                <a:solidFill>
                  <a:srgbClr val="5F87A2"/>
                </a:solidFill>
              </a:rPr>
              <a:t>Board Preparation</a:t>
            </a:r>
            <a:r>
              <a:rPr lang="en-US" sz="1800" dirty="0" smtClean="0">
                <a:solidFill>
                  <a:srgbClr val="5F87A2"/>
                </a:solidFill>
              </a:rPr>
              <a:t>: </a:t>
            </a:r>
            <a:r>
              <a:rPr lang="en-US" sz="1800" dirty="0" smtClean="0"/>
              <a:t>Find Abridged Self Assessment Examination for Residents (SAE-R), Self Assessment Exam for Practitioners (SAE-P), and case studies all on acadeME, </a:t>
            </a:r>
            <a:r>
              <a:rPr lang="en-US" sz="1800" u="sng" dirty="0" smtClean="0">
                <a:hlinkClick r:id="rId2"/>
              </a:rPr>
              <a:t>www.me.aapmr.org</a:t>
            </a:r>
            <a:r>
              <a:rPr lang="en-US" sz="1800" dirty="0" smtClean="0"/>
              <a:t>. </a:t>
            </a:r>
          </a:p>
          <a:p>
            <a:pPr lvl="0">
              <a:spcBef>
                <a:spcPts val="1200"/>
              </a:spcBef>
            </a:pPr>
            <a:endParaRPr lang="en-US" sz="1600" dirty="0" smtClean="0"/>
          </a:p>
          <a:p>
            <a:pPr lvl="0">
              <a:spcBef>
                <a:spcPts val="1200"/>
              </a:spcBef>
            </a:pPr>
            <a:endParaRPr lang="en-US" sz="1600" dirty="0" smtClean="0"/>
          </a:p>
          <a:p>
            <a:pPr lvl="0">
              <a:spcBef>
                <a:spcPts val="1200"/>
              </a:spcBef>
            </a:pPr>
            <a:endParaRPr lang="en-US" sz="1600" dirty="0" smtClean="0"/>
          </a:p>
          <a:p>
            <a:pPr lvl="0">
              <a:spcBef>
                <a:spcPts val="1200"/>
              </a:spcBef>
            </a:pPr>
            <a:endParaRPr lang="en-US" sz="1600" dirty="0" smtClean="0"/>
          </a:p>
          <a:p>
            <a:pPr lvl="0"/>
            <a:endParaRPr lang="en-US" sz="1800" b="1" dirty="0" smtClean="0"/>
          </a:p>
          <a:p>
            <a:pPr lvl="0"/>
            <a:endParaRPr lang="en-US" sz="1600" dirty="0" smtClean="0"/>
          </a:p>
          <a:p>
            <a:pPr lvl="0"/>
            <a:endParaRPr lang="en-US" sz="1600" dirty="0" smtClean="0"/>
          </a:p>
          <a:p>
            <a:pPr lvl="0"/>
            <a:endParaRPr lang="en-US" sz="1600" dirty="0" smtClean="0"/>
          </a:p>
          <a:p>
            <a:pPr lvl="0"/>
            <a:endParaRPr lang="en-US" sz="1600" dirty="0" smtClean="0"/>
          </a:p>
          <a:p>
            <a:pPr lvl="0"/>
            <a:endParaRPr lang="en-US" sz="1600" dirty="0" smtClean="0"/>
          </a:p>
          <a:p>
            <a:pPr lvl="0"/>
            <a:endParaRPr lang="en-US" sz="1600" dirty="0" smtClean="0"/>
          </a:p>
          <a:p>
            <a:pPr lvl="0"/>
            <a:endParaRPr lang="en-US" sz="1600" dirty="0" smtClean="0"/>
          </a:p>
          <a:p>
            <a:pPr lvl="0"/>
            <a:endParaRPr lang="en-US" sz="1600" dirty="0" smtClean="0"/>
          </a:p>
          <a:p>
            <a:pPr lvl="0"/>
            <a:endParaRPr lang="en-US" sz="1600" dirty="0" smtClean="0"/>
          </a:p>
          <a:p>
            <a:pPr>
              <a:spcBef>
                <a:spcPts val="1200"/>
              </a:spcBef>
            </a:pPr>
            <a:endParaRPr lang="en-US" sz="1600" b="1" dirty="0" smtClean="0"/>
          </a:p>
          <a:p>
            <a:pPr>
              <a:spcBef>
                <a:spcPts val="1200"/>
              </a:spcBef>
            </a:pPr>
            <a:r>
              <a:rPr lang="en-US" sz="1800" b="1" dirty="0" smtClean="0">
                <a:solidFill>
                  <a:srgbClr val="5F87A2"/>
                </a:solidFill>
              </a:rPr>
              <a:t>Practice Management Resources: </a:t>
            </a:r>
            <a:r>
              <a:rPr lang="en-US" sz="1800" dirty="0" smtClean="0"/>
              <a:t>Find resources to help you market the specialty or your practice, request proper reimbursement, stay updated on practice guidelines, and manage your practice of PM&amp;R. (</a:t>
            </a:r>
            <a:r>
              <a:rPr lang="en-US" sz="1800" dirty="0" smtClean="0">
                <a:hlinkClick r:id="rId3"/>
              </a:rPr>
              <a:t>www.aapmr.org/practice</a:t>
            </a:r>
            <a:r>
              <a:rPr lang="en-US" sz="1800" dirty="0" smtClean="0"/>
              <a:t>)</a:t>
            </a:r>
          </a:p>
          <a:p>
            <a:pPr lvl="0"/>
            <a:endParaRPr lang="en-US" sz="1600" dirty="0" smtClean="0"/>
          </a:p>
          <a:p>
            <a:pPr lvl="0"/>
            <a:endParaRPr lang="en-US" sz="1600" dirty="0" smtClean="0"/>
          </a:p>
          <a:p>
            <a:pPr lvl="0"/>
            <a:endParaRPr lang="en-US" sz="1600" dirty="0" smtClean="0"/>
          </a:p>
          <a:p>
            <a:pPr lvl="0"/>
            <a:endParaRPr lang="en-US" sz="1600" dirty="0" smtClean="0"/>
          </a:p>
          <a:p>
            <a:pPr lvl="0"/>
            <a:endParaRPr lang="en-US" sz="1600" dirty="0" smtClean="0"/>
          </a:p>
          <a:p>
            <a:pPr lvl="0"/>
            <a:endParaRPr lang="en-US" sz="1800" b="1" dirty="0" smtClean="0"/>
          </a:p>
        </p:txBody>
      </p:sp>
      <p:sp>
        <p:nvSpPr>
          <p:cNvPr id="8" name="Slide Number Placeholder 7"/>
          <p:cNvSpPr>
            <a:spLocks noGrp="1"/>
          </p:cNvSpPr>
          <p:nvPr>
            <p:ph type="sldNum" sz="quarter" idx="12"/>
          </p:nvPr>
        </p:nvSpPr>
        <p:spPr/>
        <p:txBody>
          <a:bodyPr/>
          <a:lstStyle/>
          <a:p>
            <a:fld id="{90637B23-77B3-48A8-A5D3-45BB59D0D27F}" type="slidenum">
              <a:rPr lang="en-US" smtClean="0"/>
              <a:pPr/>
              <a:t>21</a:t>
            </a:fld>
            <a:endParaRPr lang="en-US"/>
          </a:p>
        </p:txBody>
      </p:sp>
      <p:pic>
        <p:nvPicPr>
          <p:cNvPr id="1029" name="Picture 5"/>
          <p:cNvPicPr>
            <a:picLocks noChangeAspect="1" noChangeArrowheads="1"/>
          </p:cNvPicPr>
          <p:nvPr/>
        </p:nvPicPr>
        <p:blipFill>
          <a:blip r:embed="rId4" cstate="print"/>
          <a:srcRect/>
          <a:stretch>
            <a:fillRect/>
          </a:stretch>
        </p:blipFill>
        <p:spPr bwMode="auto">
          <a:xfrm>
            <a:off x="304800" y="2133600"/>
            <a:ext cx="6324600" cy="43978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4351" y="533400"/>
            <a:ext cx="5829300" cy="1371600"/>
          </a:xfrm>
        </p:spPr>
        <p:txBody>
          <a:bodyPr/>
          <a:lstStyle/>
          <a:p>
            <a:r>
              <a:rPr lang="en-US" sz="2000" b="1" dirty="0" smtClean="0">
                <a:solidFill>
                  <a:srgbClr val="5F87A2"/>
                </a:solidFill>
              </a:rPr>
              <a:t>Fellowship Database: </a:t>
            </a:r>
            <a:r>
              <a:rPr lang="en-US" sz="2000" dirty="0" smtClean="0"/>
              <a:t>Find PM&amp;R fellowship opportunities within the United States. (</a:t>
            </a:r>
            <a:r>
              <a:rPr lang="en-US" sz="2000" dirty="0" smtClean="0">
                <a:hlinkClick r:id="rId2"/>
              </a:rPr>
              <a:t>www.aapmr.org/fellowship</a:t>
            </a:r>
            <a:r>
              <a:rPr lang="en-US" sz="2000" dirty="0" smtClean="0"/>
              <a:t>)</a:t>
            </a:r>
            <a:endParaRPr lang="en-US" dirty="0" smtClean="0"/>
          </a:p>
          <a:p>
            <a:pPr lvl="0"/>
            <a:endParaRPr lang="en-US" dirty="0" smtClean="0"/>
          </a:p>
          <a:p>
            <a:pPr lvl="0">
              <a:buNone/>
            </a:pPr>
            <a:endParaRPr lang="en-US" dirty="0" smtClean="0"/>
          </a:p>
          <a:p>
            <a:pPr lvl="0"/>
            <a:endParaRPr lang="en-US" dirty="0" smtClean="0"/>
          </a:p>
          <a:p>
            <a:pPr lvl="0"/>
            <a:endParaRPr lang="en-US" dirty="0" smtClean="0"/>
          </a:p>
          <a:p>
            <a:endParaRPr lang="en-US" dirty="0"/>
          </a:p>
        </p:txBody>
      </p:sp>
      <p:sp>
        <p:nvSpPr>
          <p:cNvPr id="4" name="Slide Number Placeholder 3"/>
          <p:cNvSpPr>
            <a:spLocks noGrp="1"/>
          </p:cNvSpPr>
          <p:nvPr>
            <p:ph type="sldNum" sz="quarter" idx="12"/>
          </p:nvPr>
        </p:nvSpPr>
        <p:spPr/>
        <p:txBody>
          <a:bodyPr/>
          <a:lstStyle/>
          <a:p>
            <a:fld id="{90637B23-77B3-48A8-A5D3-45BB59D0D27F}" type="slidenum">
              <a:rPr lang="en-US" smtClean="0"/>
              <a:pPr/>
              <a:t>22</a:t>
            </a:fld>
            <a:endParaRPr lang="en-US"/>
          </a:p>
        </p:txBody>
      </p:sp>
      <p:pic>
        <p:nvPicPr>
          <p:cNvPr id="5" name="Picture 3"/>
          <p:cNvPicPr>
            <a:picLocks noChangeAspect="1" noChangeArrowheads="1"/>
          </p:cNvPicPr>
          <p:nvPr/>
        </p:nvPicPr>
        <p:blipFill>
          <a:blip r:embed="rId3" cstate="print"/>
          <a:srcRect/>
          <a:stretch>
            <a:fillRect/>
          </a:stretch>
        </p:blipFill>
        <p:spPr bwMode="auto">
          <a:xfrm>
            <a:off x="228600" y="1752600"/>
            <a:ext cx="6429782" cy="3969876"/>
          </a:xfrm>
          <a:prstGeom prst="rect">
            <a:avLst/>
          </a:prstGeom>
          <a:noFill/>
          <a:ln w="3175">
            <a:solidFill>
              <a:schemeClr val="tx1"/>
            </a:solidFill>
            <a:miter lim="800000"/>
            <a:headEnd/>
            <a:tailEnd/>
          </a:ln>
        </p:spPr>
      </p:pic>
      <p:pic>
        <p:nvPicPr>
          <p:cNvPr id="2050" name="Picture 2"/>
          <p:cNvPicPr>
            <a:picLocks noChangeAspect="1" noChangeArrowheads="1"/>
          </p:cNvPicPr>
          <p:nvPr/>
        </p:nvPicPr>
        <p:blipFill>
          <a:blip r:embed="rId4" cstate="print"/>
          <a:srcRect b="32758"/>
          <a:stretch>
            <a:fillRect/>
          </a:stretch>
        </p:blipFill>
        <p:spPr bwMode="auto">
          <a:xfrm>
            <a:off x="228600" y="5715000"/>
            <a:ext cx="6477000" cy="2668401"/>
          </a:xfrm>
          <a:prstGeom prst="rect">
            <a:avLst/>
          </a:prstGeom>
          <a:noFill/>
          <a:ln w="3175">
            <a:solidFill>
              <a:schemeClr val="tx1"/>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1" y="3591985"/>
            <a:ext cx="5829300" cy="1960033"/>
          </a:xfrm>
        </p:spPr>
        <p:txBody>
          <a:bodyPr/>
          <a:lstStyle/>
          <a:p>
            <a:r>
              <a:rPr lang="en-US" sz="3600" b="1" dirty="0" smtClean="0"/>
              <a:t>AAPM&amp;R is an </a:t>
            </a:r>
            <a:br>
              <a:rPr lang="en-US" sz="3600" b="1" dirty="0" smtClean="0"/>
            </a:br>
            <a:r>
              <a:rPr lang="en-US" sz="3600" b="1" dirty="0" smtClean="0"/>
              <a:t>Advocate for Physiatry</a:t>
            </a:r>
            <a:endParaRPr lang="en-US" sz="3600" b="1" dirty="0"/>
          </a:p>
        </p:txBody>
      </p:sp>
      <p:sp>
        <p:nvSpPr>
          <p:cNvPr id="4" name="Slide Number Placeholder 3"/>
          <p:cNvSpPr>
            <a:spLocks noGrp="1"/>
          </p:cNvSpPr>
          <p:nvPr>
            <p:ph type="sldNum" sz="quarter" idx="12"/>
          </p:nvPr>
        </p:nvSpPr>
        <p:spPr/>
        <p:txBody>
          <a:bodyPr/>
          <a:lstStyle/>
          <a:p>
            <a:fld id="{90637B23-77B3-48A8-A5D3-45BB59D0D27F}"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5829300" cy="1524000"/>
          </a:xfrm>
        </p:spPr>
        <p:txBody>
          <a:bodyPr/>
          <a:lstStyle/>
          <a:p>
            <a:r>
              <a:rPr lang="en-US" sz="3600" b="1" dirty="0" smtClean="0"/>
              <a:t>AAPM&amp;R Is An Advocate for Physiatry</a:t>
            </a:r>
            <a:endParaRPr lang="en-US" sz="3600" dirty="0"/>
          </a:p>
        </p:txBody>
      </p:sp>
      <p:sp>
        <p:nvSpPr>
          <p:cNvPr id="3" name="Content Placeholder 2"/>
          <p:cNvSpPr>
            <a:spLocks noGrp="1"/>
          </p:cNvSpPr>
          <p:nvPr>
            <p:ph idx="1"/>
          </p:nvPr>
        </p:nvSpPr>
        <p:spPr>
          <a:xfrm>
            <a:off x="2133600" y="2133600"/>
            <a:ext cx="4210051" cy="5689600"/>
          </a:xfrm>
        </p:spPr>
        <p:txBody>
          <a:bodyPr>
            <a:noAutofit/>
          </a:bodyPr>
          <a:lstStyle/>
          <a:p>
            <a:pPr indent="0">
              <a:buNone/>
            </a:pPr>
            <a:r>
              <a:rPr lang="en-US" sz="2000" dirty="0" smtClean="0"/>
              <a:t>The Academy’s legislative, regulatory and grassroots’ advocacy activities and efforts are closely aligned with priority issues that affect the specialty of physiatry.</a:t>
            </a:r>
          </a:p>
          <a:p>
            <a:pPr indent="0">
              <a:buNone/>
            </a:pPr>
            <a:endParaRPr lang="en-US" sz="2000" dirty="0" smtClean="0"/>
          </a:p>
          <a:p>
            <a:pPr indent="0">
              <a:buNone/>
            </a:pPr>
            <a:r>
              <a:rPr lang="en-US" sz="2000" dirty="0" smtClean="0"/>
              <a:t>Find your voice in health care reform discussions by getting involved through the </a:t>
            </a:r>
            <a:r>
              <a:rPr lang="en-US" sz="2000" dirty="0" smtClean="0">
                <a:solidFill>
                  <a:srgbClr val="5F87A2"/>
                </a:solidFill>
              </a:rPr>
              <a:t>AAPM&amp;R Advocacy Action Center</a:t>
            </a:r>
            <a:r>
              <a:rPr lang="en-US" sz="2000" dirty="0" smtClean="0"/>
              <a:t>. </a:t>
            </a:r>
          </a:p>
          <a:p>
            <a:pPr indent="0">
              <a:buNone/>
            </a:pPr>
            <a:endParaRPr lang="en-US" sz="2000" dirty="0" smtClean="0"/>
          </a:p>
          <a:p>
            <a:pPr indent="0">
              <a:buNone/>
            </a:pPr>
            <a:r>
              <a:rPr lang="en-US" sz="2000" dirty="0" smtClean="0"/>
              <a:t>Plus, receive up-to-date news regarding Medicare payment, Essential Health Benefits and other legislative and regulatory debates taking place in Washington, DC and State Legislatures.</a:t>
            </a:r>
          </a:p>
          <a:p>
            <a:pPr lvl="0">
              <a:spcBef>
                <a:spcPts val="1200"/>
              </a:spcBef>
            </a:pPr>
            <a:endParaRPr lang="en-US" sz="1600" dirty="0" smtClean="0"/>
          </a:p>
          <a:p>
            <a:endParaRPr lang="en-US" sz="2000" dirty="0"/>
          </a:p>
        </p:txBody>
      </p:sp>
      <p:sp>
        <p:nvSpPr>
          <p:cNvPr id="7" name="Slide Number Placeholder 6"/>
          <p:cNvSpPr>
            <a:spLocks noGrp="1"/>
          </p:cNvSpPr>
          <p:nvPr>
            <p:ph type="sldNum" sz="quarter" idx="12"/>
          </p:nvPr>
        </p:nvSpPr>
        <p:spPr/>
        <p:txBody>
          <a:bodyPr/>
          <a:lstStyle/>
          <a:p>
            <a:fld id="{90637B23-77B3-48A8-A5D3-45BB59D0D27F}" type="slidenum">
              <a:rPr lang="en-US" smtClean="0"/>
              <a:pPr/>
              <a:t>24</a:t>
            </a:fld>
            <a:endParaRPr lang="en-US"/>
          </a:p>
        </p:txBody>
      </p:sp>
      <p:pic>
        <p:nvPicPr>
          <p:cNvPr id="1026" name="Picture 2" descr="C:\Users\emenet\AppData\Local\Microsoft\Windows\Temporary Internet Files\Content.Outlook\EDDK61E9\Advocacy (2).jpg"/>
          <p:cNvPicPr>
            <a:picLocks noChangeAspect="1" noChangeArrowheads="1"/>
          </p:cNvPicPr>
          <p:nvPr/>
        </p:nvPicPr>
        <p:blipFill>
          <a:blip r:embed="rId2" cstate="print"/>
          <a:srcRect/>
          <a:stretch>
            <a:fillRect/>
          </a:stretch>
        </p:blipFill>
        <p:spPr bwMode="auto">
          <a:xfrm>
            <a:off x="304800" y="1600200"/>
            <a:ext cx="1633728" cy="70104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t>AAPM&amp;R is </a:t>
            </a:r>
            <a:br>
              <a:rPr lang="en-US" sz="3600" b="1" dirty="0" smtClean="0"/>
            </a:br>
            <a:r>
              <a:rPr lang="en-US" sz="3600" b="1" dirty="0" smtClean="0"/>
              <a:t>Your PM&amp;R Community: </a:t>
            </a:r>
            <a:br>
              <a:rPr lang="en-US" sz="3600" b="1" dirty="0" smtClean="0"/>
            </a:br>
            <a:r>
              <a:rPr lang="en-US" sz="3600" b="1" dirty="0" smtClean="0"/>
              <a:t>Join today!</a:t>
            </a:r>
            <a:endParaRPr lang="en-US" sz="3600" b="1" dirty="0"/>
          </a:p>
        </p:txBody>
      </p:sp>
      <p:sp>
        <p:nvSpPr>
          <p:cNvPr id="3" name="Content Placeholder 2"/>
          <p:cNvSpPr>
            <a:spLocks noGrp="1"/>
          </p:cNvSpPr>
          <p:nvPr>
            <p:ph idx="1"/>
          </p:nvPr>
        </p:nvSpPr>
        <p:spPr>
          <a:xfrm>
            <a:off x="514351" y="2641600"/>
            <a:ext cx="5829300" cy="5816600"/>
          </a:xfrm>
        </p:spPr>
        <p:txBody>
          <a:bodyPr/>
          <a:lstStyle/>
          <a:p>
            <a:pPr lvl="0"/>
            <a:r>
              <a:rPr lang="en-US" sz="2800" dirty="0" smtClean="0"/>
              <a:t>Cost to Join: </a:t>
            </a:r>
          </a:p>
          <a:p>
            <a:pPr lvl="1"/>
            <a:r>
              <a:rPr lang="en-US" sz="2400" dirty="0" smtClean="0"/>
              <a:t>$75 (or find out from your program director if your residency program pays for Academy membership!)</a:t>
            </a:r>
            <a:br>
              <a:rPr lang="en-US" sz="2400" dirty="0" smtClean="0"/>
            </a:br>
            <a:endParaRPr lang="en-US" sz="2400" dirty="0" smtClean="0"/>
          </a:p>
          <a:p>
            <a:pPr lvl="0"/>
            <a:r>
              <a:rPr lang="en-US" sz="2800" dirty="0" smtClean="0"/>
              <a:t>How to Join: </a:t>
            </a:r>
          </a:p>
          <a:p>
            <a:pPr lvl="1"/>
            <a:r>
              <a:rPr lang="en-US" sz="2400" dirty="0" smtClean="0"/>
              <a:t>Visit </a:t>
            </a:r>
            <a:r>
              <a:rPr lang="en-US" sz="2400" dirty="0" smtClean="0">
                <a:hlinkClick r:id="rId2"/>
              </a:rPr>
              <a:t>www.aapmr.org</a:t>
            </a:r>
            <a:r>
              <a:rPr lang="en-US" sz="2400" dirty="0" smtClean="0"/>
              <a:t> and type “join” into the search bar. Fill out the appropriate application and send it in today.</a:t>
            </a:r>
          </a:p>
          <a:p>
            <a:pPr lvl="0"/>
            <a:endParaRPr lang="en-US" sz="2800" dirty="0" smtClean="0"/>
          </a:p>
          <a:p>
            <a:pPr lvl="0"/>
            <a:endParaRPr lang="en-US" sz="2800" dirty="0" smtClean="0"/>
          </a:p>
          <a:p>
            <a:pPr algn="ctr">
              <a:buNone/>
            </a:pPr>
            <a:r>
              <a:rPr lang="en-US" sz="1800" i="1" dirty="0" smtClean="0"/>
              <a:t>Note: </a:t>
            </a:r>
            <a:r>
              <a:rPr lang="en-US" sz="1800" dirty="0" smtClean="0"/>
              <a:t>Resident membership with the Academy is based on an academic calendar (July 1 – June 30).</a:t>
            </a:r>
          </a:p>
          <a:p>
            <a:pPr>
              <a:buNone/>
            </a:pPr>
            <a:endParaRPr lang="en-US" sz="2800" dirty="0"/>
          </a:p>
        </p:txBody>
      </p:sp>
      <p:sp>
        <p:nvSpPr>
          <p:cNvPr id="4" name="Slide Number Placeholder 3"/>
          <p:cNvSpPr>
            <a:spLocks noGrp="1"/>
          </p:cNvSpPr>
          <p:nvPr>
            <p:ph type="sldNum" sz="quarter" idx="12"/>
          </p:nvPr>
        </p:nvSpPr>
        <p:spPr/>
        <p:txBody>
          <a:bodyPr/>
          <a:lstStyle/>
          <a:p>
            <a:fld id="{90637B23-77B3-48A8-A5D3-45BB59D0D27F}" type="slidenum">
              <a:rPr lang="en-US" smtClean="0"/>
              <a:pPr/>
              <a:t>25</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0637B23-77B3-48A8-A5D3-45BB59D0D27F}" type="slidenum">
              <a:rPr lang="en-US" smtClean="0"/>
              <a:pPr/>
              <a:t>3</a:t>
            </a:fld>
            <a:endParaRPr lang="en-US"/>
          </a:p>
        </p:txBody>
      </p:sp>
      <p:pic>
        <p:nvPicPr>
          <p:cNvPr id="2050" name="Picture 2" descr="S:\AAPM&amp;R Brand Standards\aapmr seal\PMRseal_1c.jpg"/>
          <p:cNvPicPr>
            <a:picLocks noChangeAspect="1" noChangeArrowheads="1"/>
          </p:cNvPicPr>
          <p:nvPr/>
        </p:nvPicPr>
        <p:blipFill>
          <a:blip r:embed="rId2" cstate="print"/>
          <a:stretch>
            <a:fillRect/>
          </a:stretch>
        </p:blipFill>
        <p:spPr bwMode="auto">
          <a:xfrm>
            <a:off x="2476500" y="5181601"/>
            <a:ext cx="1905000" cy="1951892"/>
          </a:xfrm>
          <a:prstGeom prst="rect">
            <a:avLst/>
          </a:prstGeom>
          <a:noFill/>
          <a:ln>
            <a:noFill/>
          </a:ln>
        </p:spPr>
      </p:pic>
      <p:sp>
        <p:nvSpPr>
          <p:cNvPr id="8" name="Content Placeholder 2"/>
          <p:cNvSpPr txBox="1">
            <a:spLocks/>
          </p:cNvSpPr>
          <p:nvPr/>
        </p:nvSpPr>
        <p:spPr bwMode="auto">
          <a:xfrm>
            <a:off x="609600" y="990600"/>
            <a:ext cx="56388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2" indent="0" algn="l" defTabSz="914400" rtl="0" eaLnBrk="1" fontAlgn="base" latinLnBrk="0" hangingPunct="1">
              <a:lnSpc>
                <a:spcPct val="100000"/>
              </a:lnSpc>
              <a:spcBef>
                <a:spcPts val="1200"/>
              </a:spcBef>
              <a:spcAft>
                <a:spcPts val="1200"/>
              </a:spcAft>
              <a:buClr>
                <a:schemeClr val="bg2"/>
              </a:buClr>
              <a:buSzTx/>
              <a:buFontTx/>
              <a:buNone/>
              <a:tabLst/>
              <a:defRPr/>
            </a:pPr>
            <a:r>
              <a:rPr kumimoji="0" lang="en-US" b="1" i="0" u="none" strike="noStrike" kern="0" cap="none" spc="0" normalizeH="0" baseline="0" noProof="0" dirty="0" smtClean="0">
                <a:ln>
                  <a:noFill/>
                </a:ln>
                <a:solidFill>
                  <a:srgbClr val="5F87A2"/>
                </a:solidFill>
                <a:effectLst/>
                <a:uLnTx/>
                <a:uFillTx/>
                <a:latin typeface="+mn-lt"/>
                <a:ea typeface="+mn-ea"/>
              </a:rPr>
              <a:t>Our Mission</a:t>
            </a:r>
            <a:r>
              <a:rPr kumimoji="0" lang="en-US" b="0" i="0" u="none" strike="noStrike" kern="0" cap="none" spc="0" normalizeH="0" baseline="0" noProof="0" dirty="0" smtClean="0">
                <a:ln>
                  <a:noFill/>
                </a:ln>
                <a:solidFill>
                  <a:srgbClr val="5F87A2"/>
                </a:solidFill>
                <a:effectLst/>
                <a:uLnTx/>
                <a:uFillTx/>
                <a:latin typeface="+mn-lt"/>
                <a:ea typeface="+mn-ea"/>
              </a:rPr>
              <a:t>:  AAPM&amp;R serves its member physicians by advancing the specialty of physical medicine and rehabilitation, promoting excellence in physiatric practice, and advocating on public policy issues related to persons with disabling conditions.</a:t>
            </a:r>
            <a:br>
              <a:rPr kumimoji="0" lang="en-US" b="0" i="0" u="none" strike="noStrike" kern="0" cap="none" spc="0" normalizeH="0" baseline="0" noProof="0" dirty="0" smtClean="0">
                <a:ln>
                  <a:noFill/>
                </a:ln>
                <a:solidFill>
                  <a:srgbClr val="5F87A2"/>
                </a:solidFill>
                <a:effectLst/>
                <a:uLnTx/>
                <a:uFillTx/>
                <a:latin typeface="+mn-lt"/>
                <a:ea typeface="+mn-ea"/>
              </a:rPr>
            </a:br>
            <a:endParaRPr kumimoji="0" lang="en-US" b="0" i="0" u="none" strike="noStrike" kern="0" cap="none" spc="0" normalizeH="0" baseline="0" noProof="0" dirty="0" smtClean="0">
              <a:ln>
                <a:noFill/>
              </a:ln>
              <a:solidFill>
                <a:srgbClr val="5F87A2"/>
              </a:solidFill>
              <a:effectLst/>
              <a:uLnTx/>
              <a:uFillTx/>
              <a:latin typeface="+mn-lt"/>
              <a:ea typeface="+mn-ea"/>
            </a:endParaRPr>
          </a:p>
          <a:p>
            <a:pPr marL="0" marR="0" lvl="2" indent="0" algn="l" defTabSz="914400" rtl="0" eaLnBrk="1" fontAlgn="base" latinLnBrk="0" hangingPunct="1">
              <a:lnSpc>
                <a:spcPct val="100000"/>
              </a:lnSpc>
              <a:spcBef>
                <a:spcPts val="600"/>
              </a:spcBef>
              <a:spcAft>
                <a:spcPct val="0"/>
              </a:spcAft>
              <a:buClr>
                <a:schemeClr val="bg2"/>
              </a:buClr>
              <a:buSzTx/>
              <a:buFontTx/>
              <a:buNone/>
              <a:tabLst/>
              <a:defRPr/>
            </a:pPr>
            <a:r>
              <a:rPr kumimoji="0" lang="en-US" b="1" i="0" u="none" strike="noStrike" kern="0" cap="none" spc="0" normalizeH="0" baseline="0" noProof="0" dirty="0" smtClean="0">
                <a:ln>
                  <a:noFill/>
                </a:ln>
                <a:solidFill>
                  <a:srgbClr val="5F87A2"/>
                </a:solidFill>
                <a:effectLst/>
                <a:uLnTx/>
                <a:uFillTx/>
                <a:latin typeface="+mn-lt"/>
                <a:ea typeface="+mn-ea"/>
              </a:rPr>
              <a:t>Our Vision</a:t>
            </a:r>
            <a:r>
              <a:rPr kumimoji="0" lang="en-US" b="0" i="0" u="none" strike="noStrike" kern="0" cap="none" spc="0" normalizeH="0" baseline="0" noProof="0" dirty="0" smtClean="0">
                <a:ln>
                  <a:noFill/>
                </a:ln>
                <a:solidFill>
                  <a:srgbClr val="5F87A2"/>
                </a:solidFill>
                <a:effectLst/>
                <a:uLnTx/>
                <a:uFillTx/>
                <a:latin typeface="+mn-lt"/>
                <a:ea typeface="+mn-ea"/>
              </a:rPr>
              <a:t>:  AAPM&amp;R will be the leader in assisting PM&amp;R physicians to acquire the continuing education, practice knowledge, leadership skills, and research findings needed to provide quality patient care, and to represent the best interests of patients with, or at risk for, temporary or permanent disabilities.</a:t>
            </a:r>
          </a:p>
          <a:p>
            <a:pPr marL="342900" marR="0" lvl="0" indent="-342900" algn="l" defTabSz="914400" rtl="0" eaLnBrk="1" fontAlgn="base" latinLnBrk="0" hangingPunct="1">
              <a:lnSpc>
                <a:spcPct val="100000"/>
              </a:lnSpc>
              <a:spcBef>
                <a:spcPct val="20000"/>
              </a:spcBef>
              <a:spcAft>
                <a:spcPct val="0"/>
              </a:spcAft>
              <a:buClr>
                <a:schemeClr val="bg2"/>
              </a:buClr>
              <a:buSzTx/>
              <a:buFontTx/>
              <a:buChar char="•"/>
              <a:tabLst/>
              <a:defRPr/>
            </a:pPr>
            <a:endParaRPr kumimoji="0" lang="en-US" sz="2800" b="0" i="0" u="none" strike="noStrike" kern="0" cap="none" spc="0" normalizeH="0" baseline="0" noProof="0" dirty="0">
              <a:ln>
                <a:noFill/>
              </a:ln>
              <a:solidFill>
                <a:srgbClr val="9FBBA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4351" y="3591985"/>
            <a:ext cx="5829300" cy="1960033"/>
          </a:xfrm>
        </p:spPr>
        <p:txBody>
          <a:bodyPr/>
          <a:lstStyle/>
          <a:p>
            <a:r>
              <a:rPr lang="en-US" sz="3600" b="1" dirty="0" smtClean="0"/>
              <a:t>AAPM&amp;R is a Resource for All Things PM&amp;R</a:t>
            </a:r>
            <a:endParaRPr lang="en-US" sz="3600" b="1" dirty="0"/>
          </a:p>
        </p:txBody>
      </p:sp>
      <p:sp>
        <p:nvSpPr>
          <p:cNvPr id="4" name="Slide Number Placeholder 3"/>
          <p:cNvSpPr>
            <a:spLocks noGrp="1"/>
          </p:cNvSpPr>
          <p:nvPr>
            <p:ph type="sldNum" sz="quarter" idx="12"/>
          </p:nvPr>
        </p:nvSpPr>
        <p:spPr/>
        <p:txBody>
          <a:bodyPr/>
          <a:lstStyle/>
          <a:p>
            <a:fld id="{90637B23-77B3-48A8-A5D3-45BB59D0D27F}" type="slidenum">
              <a:rPr lang="en-US" smtClean="0"/>
              <a:pPr/>
              <a:t>4</a:t>
            </a:fld>
            <a:endParaRPr lang="en-US"/>
          </a:p>
        </p:txBody>
      </p:sp>
    </p:spTree>
    <p:extLst>
      <p:ext uri="{BB962C8B-B14F-4D97-AF65-F5344CB8AC3E}">
        <p14:creationId xmlns:p14="http://schemas.microsoft.com/office/powerpoint/2010/main" val="32186266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0637B23-77B3-48A8-A5D3-45BB59D0D27F}" type="slidenum">
              <a:rPr lang="en-US" smtClean="0"/>
              <a:pPr/>
              <a:t>5</a:t>
            </a:fld>
            <a:endParaRPr lang="en-US"/>
          </a:p>
        </p:txBody>
      </p:sp>
      <p:pic>
        <p:nvPicPr>
          <p:cNvPr id="1026" name="Picture 2" descr="C:\Users\emenet\AppData\Local\Microsoft\Windows\Temporary Internet Files\Content.Outlook\EDDK61E9\KN_PMRAd_FullPage_July_Final.jpg"/>
          <p:cNvPicPr>
            <a:picLocks noChangeAspect="1" noChangeArrowheads="1"/>
          </p:cNvPicPr>
          <p:nvPr/>
        </p:nvPicPr>
        <p:blipFill>
          <a:blip r:embed="rId3" cstate="print"/>
          <a:srcRect/>
          <a:stretch>
            <a:fillRect/>
          </a:stretch>
        </p:blipFill>
        <p:spPr bwMode="auto">
          <a:xfrm>
            <a:off x="0" y="228600"/>
            <a:ext cx="6858000" cy="8305800"/>
          </a:xfrm>
          <a:prstGeom prst="rect">
            <a:avLst/>
          </a:prstGeom>
          <a:noFill/>
        </p:spPr>
      </p:pic>
    </p:spTree>
    <p:extLst>
      <p:ext uri="{BB962C8B-B14F-4D97-AF65-F5344CB8AC3E}">
        <p14:creationId xmlns:p14="http://schemas.microsoft.com/office/powerpoint/2010/main" val="1225976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0637B23-77B3-48A8-A5D3-45BB59D0D27F}" type="slidenum">
              <a:rPr lang="en-US" smtClean="0"/>
              <a:pPr/>
              <a:t>6</a:t>
            </a:fld>
            <a:endParaRPr lang="en-US"/>
          </a:p>
        </p:txBody>
      </p:sp>
      <p:pic>
        <p:nvPicPr>
          <p:cNvPr id="1026" name="Picture 2" descr="S:\AAPM&amp;R Brand Standards\acadeME logos\me®_logo_gre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499" y="457200"/>
            <a:ext cx="5181601" cy="226661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669" y="3200400"/>
            <a:ext cx="5410200" cy="4632842"/>
          </a:xfrm>
          <a:prstGeom prst="rect">
            <a:avLst/>
          </a:prstGeom>
        </p:spPr>
      </p:pic>
    </p:spTree>
    <p:extLst>
      <p:ext uri="{BB962C8B-B14F-4D97-AF65-F5344CB8AC3E}">
        <p14:creationId xmlns:p14="http://schemas.microsoft.com/office/powerpoint/2010/main" val="34019226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0637B23-77B3-48A8-A5D3-45BB59D0D27F}" type="slidenum">
              <a:rPr lang="en-US" smtClean="0"/>
              <a:pPr/>
              <a:t>7</a:t>
            </a:fld>
            <a:endParaRPr lang="en-US"/>
          </a:p>
        </p:txBody>
      </p:sp>
      <p:pic>
        <p:nvPicPr>
          <p:cNvPr id="2050" name="Picture 2" descr="C:\Users\gkeyes\Desktop\Website Ads - Nicole\PhyzForum Screenshot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635" y="2438400"/>
            <a:ext cx="6009776" cy="544470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AAPM&amp;R Brand Standards\PhyzForum logos\phyzfor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381000"/>
            <a:ext cx="4555446"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0788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0637B23-77B3-48A8-A5D3-45BB59D0D27F}" type="slidenum">
              <a:rPr lang="en-US" smtClean="0"/>
              <a:pPr/>
              <a:t>8</a:t>
            </a:fld>
            <a:endParaRPr lang="en-US"/>
          </a:p>
        </p:txBody>
      </p:sp>
      <p:pic>
        <p:nvPicPr>
          <p:cNvPr id="3074" name="Picture 2" descr="S:\AAPM&amp;R Brand Standards\member council logos\mc_stack_cmy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872" y="1066800"/>
            <a:ext cx="6620256" cy="607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162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304800" y="2057400"/>
            <a:ext cx="6324600" cy="679451"/>
          </a:xfrm>
        </p:spPr>
        <p:txBody>
          <a:bodyPr/>
          <a:lstStyle/>
          <a:p>
            <a:pPr algn="ctr"/>
            <a:r>
              <a:rPr lang="en-US" sz="3000" dirty="0" smtClean="0">
                <a:solidFill>
                  <a:srgbClr val="5F87A2"/>
                </a:solidFill>
              </a:rPr>
              <a:t>Free Member Publications</a:t>
            </a:r>
            <a:endParaRPr lang="en-US" sz="3000" dirty="0">
              <a:solidFill>
                <a:srgbClr val="5F87A2"/>
              </a:solidFill>
            </a:endParaRPr>
          </a:p>
        </p:txBody>
      </p:sp>
      <p:sp>
        <p:nvSpPr>
          <p:cNvPr id="11" name="Slide Number Placeholder 10"/>
          <p:cNvSpPr>
            <a:spLocks noGrp="1"/>
          </p:cNvSpPr>
          <p:nvPr>
            <p:ph type="sldNum" sz="quarter" idx="12"/>
          </p:nvPr>
        </p:nvSpPr>
        <p:spPr/>
        <p:txBody>
          <a:bodyPr/>
          <a:lstStyle/>
          <a:p>
            <a:fld id="{90637B23-77B3-48A8-A5D3-45BB59D0D27F}" type="slidenum">
              <a:rPr lang="en-US" smtClean="0"/>
              <a:pPr/>
              <a:t>9</a:t>
            </a:fld>
            <a:endParaRPr lang="en-US"/>
          </a:p>
        </p:txBody>
      </p:sp>
      <p:pic>
        <p:nvPicPr>
          <p:cNvPr id="4" name="Picture 4" descr="the PM&amp;R Resident"/>
          <p:cNvPicPr>
            <a:picLocks noChangeAspect="1" noChangeArrowheads="1"/>
          </p:cNvPicPr>
          <p:nvPr/>
        </p:nvPicPr>
        <p:blipFill>
          <a:blip r:embed="rId2" cstate="print"/>
          <a:srcRect/>
          <a:stretch>
            <a:fillRect/>
          </a:stretch>
        </p:blipFill>
        <p:spPr bwMode="auto">
          <a:xfrm>
            <a:off x="2590800" y="6324600"/>
            <a:ext cx="3671726" cy="616573"/>
          </a:xfrm>
          <a:prstGeom prst="rect">
            <a:avLst/>
          </a:prstGeom>
          <a:noFill/>
        </p:spPr>
      </p:pic>
      <p:pic>
        <p:nvPicPr>
          <p:cNvPr id="5" name="Picture 8" descr="Connection E-Newsletter"/>
          <p:cNvPicPr>
            <a:picLocks noChangeAspect="1" noChangeArrowheads="1"/>
          </p:cNvPicPr>
          <p:nvPr/>
        </p:nvPicPr>
        <p:blipFill>
          <a:blip r:embed="rId3" cstate="print"/>
          <a:srcRect/>
          <a:stretch>
            <a:fillRect/>
          </a:stretch>
        </p:blipFill>
        <p:spPr bwMode="auto">
          <a:xfrm>
            <a:off x="1752600" y="5486400"/>
            <a:ext cx="4440140" cy="549649"/>
          </a:xfrm>
          <a:prstGeom prst="rect">
            <a:avLst/>
          </a:prstGeom>
          <a:noFill/>
        </p:spPr>
      </p:pic>
      <p:pic>
        <p:nvPicPr>
          <p:cNvPr id="6" name="Picture 24" descr="PM&amp;R"/>
          <p:cNvPicPr>
            <a:picLocks noChangeAspect="1" noChangeArrowheads="1"/>
          </p:cNvPicPr>
          <p:nvPr/>
        </p:nvPicPr>
        <p:blipFill>
          <a:blip r:embed="rId4" cstate="print"/>
          <a:srcRect/>
          <a:stretch>
            <a:fillRect/>
          </a:stretch>
        </p:blipFill>
        <p:spPr bwMode="auto">
          <a:xfrm>
            <a:off x="457200" y="3733800"/>
            <a:ext cx="1905000" cy="577270"/>
          </a:xfrm>
          <a:prstGeom prst="rect">
            <a:avLst/>
          </a:prstGeom>
          <a:noFill/>
        </p:spPr>
      </p:pic>
      <p:pic>
        <p:nvPicPr>
          <p:cNvPr id="7" name="Picture 2"/>
          <p:cNvPicPr>
            <a:picLocks noChangeAspect="1" noChangeArrowheads="1"/>
          </p:cNvPicPr>
          <p:nvPr/>
        </p:nvPicPr>
        <p:blipFill>
          <a:blip r:embed="rId5" cstate="print"/>
          <a:srcRect/>
          <a:stretch>
            <a:fillRect/>
          </a:stretch>
        </p:blipFill>
        <p:spPr bwMode="auto">
          <a:xfrm>
            <a:off x="1066800" y="4648200"/>
            <a:ext cx="3075318" cy="575791"/>
          </a:xfrm>
          <a:prstGeom prst="rect">
            <a:avLst/>
          </a:prstGeom>
          <a:noFill/>
          <a:ln w="9525">
            <a:noFill/>
            <a:miter lim="800000"/>
            <a:headEnd/>
            <a:tailEnd/>
          </a:ln>
          <a:effectLst/>
        </p:spPr>
      </p:pic>
    </p:spTree>
    <p:extLst>
      <p:ext uri="{BB962C8B-B14F-4D97-AF65-F5344CB8AC3E}">
        <p14:creationId xmlns:p14="http://schemas.microsoft.com/office/powerpoint/2010/main" val="2913034095"/>
      </p:ext>
    </p:extLst>
  </p:cSld>
  <p:clrMapOvr>
    <a:masterClrMapping/>
  </p:clrMapOvr>
  <p:timing>
    <p:tnLst>
      <p:par>
        <p:cTn id="1" dur="indefinite" restart="never" nodeType="tmRoot"/>
      </p:par>
    </p:tnLst>
  </p:timing>
</p:sld>
</file>

<file path=ppt/theme/theme1.xml><?xml version="1.0" encoding="utf-8"?>
<a:theme xmlns:a="http://schemas.openxmlformats.org/drawingml/2006/main" name="AAPM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qtRequiredMembership xmlns="0c695adb-86c1-43a2-8d3b-682e9ad761cb" xsi:nil="true"/>
    <Clinical_x0020__x0026__x0020_ProceduresTaxHTField0 xmlns="befe0fea-8ecd-42b7-b989-5ba14244f41e">
      <Terms xmlns="http://schemas.microsoft.com/office/infopath/2007/PartnerControls"/>
    </Clinical_x0020__x0026__x0020_ProceduresTaxHTField0>
    <Legilation_x002C__x0020_Advocacy_x002C__x0020_QualityTaxHTField0 xmlns="befe0fea-8ecd-42b7-b989-5ba14244f41e">
      <Terms xmlns="http://schemas.microsoft.com/office/infopath/2007/PartnerControls"/>
    </Legilation_x002C__x0020_Advocacy_x002C__x0020_QualityTaxHTField0>
    <Annual_x0020_AssemblyTaxHTField0 xmlns="befe0fea-8ecd-42b7-b989-5ba14244f41e">
      <Terms xmlns="http://schemas.microsoft.com/office/infopath/2007/PartnerControls"/>
    </Annual_x0020_AssemblyTaxHTField0>
    <TaxCatchAll xmlns="befe0fea-8ecd-42b7-b989-5ba14244f41e"/>
    <PublicationTaxHTField0 xmlns="befe0fea-8ecd-42b7-b989-5ba14244f41e">
      <Terms xmlns="http://schemas.microsoft.com/office/infopath/2007/PartnerControls"/>
    </PublicationTaxHTField0>
    <_EndDate xmlns="http://schemas.microsoft.com/sharepoint/v3/fields">2012-07-19T20:39:20+00:00</_EndDate>
    <ConditionsTaxHTField0 xmlns="befe0fea-8ecd-42b7-b989-5ba14244f41e">
      <Terms xmlns="http://schemas.microsoft.com/office/infopath/2007/PartnerControls"/>
    </ConditionsTaxHTField0>
    <PublishingExpirationDate xmlns="http://schemas.microsoft.com/sharepoint/v3" xsi:nil="true"/>
    <StartDate xmlns="http://schemas.microsoft.com/sharepoint/v3">2012-07-19T20:39:20+00:00</StartDate>
    <PublishingStartDate xmlns="http://schemas.microsoft.com/sharepoint/v3" xsi:nil="true"/>
    <GeneralTaxHTField0 xmlns="befe0fea-8ecd-42b7-b989-5ba14244f41e">
      <Terms xmlns="http://schemas.microsoft.com/office/infopath/2007/PartnerControls"/>
    </GeneralTaxHTField0>
  </documentManagement>
</p:properties>
</file>

<file path=customXml/item2.xml><?xml version="1.0" encoding="utf-8"?>
<ct:contentTypeSchema xmlns:ct="http://schemas.microsoft.com/office/2006/metadata/contentType" xmlns:ma="http://schemas.microsoft.com/office/2006/metadata/properties/metaAttributes" ct:_="" ma:_="" ma:contentTypeName="AAPMR Document" ma:contentTypeID="0x0101002CEFEE89FB34A3459BCBCCFAEB122FF700E34A96A0A680CE44AF1790C0E611DD25" ma:contentTypeVersion="6" ma:contentTypeDescription="" ma:contentTypeScope="" ma:versionID="69e97f112f2004386c33ded5fdf1591a">
  <xsd:schema xmlns:xsd="http://www.w3.org/2001/XMLSchema" xmlns:xs="http://www.w3.org/2001/XMLSchema" xmlns:p="http://schemas.microsoft.com/office/2006/metadata/properties" xmlns:ns1="http://schemas.microsoft.com/sharepoint/v3" xmlns:ns2="0c695adb-86c1-43a2-8d3b-682e9ad761cb" xmlns:ns3="befe0fea-8ecd-42b7-b989-5ba14244f41e" xmlns:ns4="http://schemas.microsoft.com/sharepoint/v3/fields" targetNamespace="http://schemas.microsoft.com/office/2006/metadata/properties" ma:root="true" ma:fieldsID="85783855c6521a645d3f35fb4659cff7" ns1:_="" ns2:_="" ns3:_="" ns4:_="">
    <xsd:import namespace="http://schemas.microsoft.com/sharepoint/v3"/>
    <xsd:import namespace="0c695adb-86c1-43a2-8d3b-682e9ad761cb"/>
    <xsd:import namespace="befe0fea-8ecd-42b7-b989-5ba14244f41e"/>
    <xsd:import namespace="http://schemas.microsoft.com/sharepoint/v3/fields"/>
    <xsd:element name="properties">
      <xsd:complexType>
        <xsd:sequence>
          <xsd:element name="documentManagement">
            <xsd:complexType>
              <xsd:all>
                <xsd:element ref="ns2:SqtRequiredMembership" minOccurs="0"/>
                <xsd:element ref="ns3:Annual_x0020_AssemblyTaxHTField0" minOccurs="0"/>
                <xsd:element ref="ns3:TaxCatchAll" minOccurs="0"/>
                <xsd:element ref="ns3:TaxCatchAllLabel" minOccurs="0"/>
                <xsd:element ref="ns3:Clinical_x0020__x0026__x0020_ProceduresTaxHTField0" minOccurs="0"/>
                <xsd:element ref="ns3:ConditionsTaxHTField0" minOccurs="0"/>
                <xsd:element ref="ns3:GeneralTaxHTField0" minOccurs="0"/>
                <xsd:element ref="ns3:Legilation_x002C__x0020_Advocacy_x002C__x0020_QualityTaxHTField0" minOccurs="0"/>
                <xsd:element ref="ns3:PublicationTaxHTField0" minOccurs="0"/>
                <xsd:element ref="ns1:PublishingStartDate" minOccurs="0"/>
                <xsd:element ref="ns1:PublishingExpirationDate" minOccurs="0"/>
                <xsd:element ref="ns4:_EndDate" minOccurs="0"/>
                <xsd:element ref="ns1: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23" nillable="true" ma:displayName="Scheduling Start Date" ma:description="" ma:hidden="true" ma:internalName="PublishingStartDate">
      <xsd:simpleType>
        <xsd:restriction base="dms:Unknown"/>
      </xsd:simpleType>
    </xsd:element>
    <xsd:element name="PublishingExpirationDate" ma:index="24" nillable="true" ma:displayName="Scheduling End Date" ma:description="" ma:hidden="true" ma:internalName="PublishingExpirationDate">
      <xsd:simpleType>
        <xsd:restriction base="dms:Unknown"/>
      </xsd:simpleType>
    </xsd:element>
    <xsd:element name="StartDate" ma:index="26" nillable="true" ma:displayName="Start Date" ma:default="[today]" ma:format="DateOnly" ma:hidden="true" ma:internalName="Start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c695adb-86c1-43a2-8d3b-682e9ad761cb" elementFormDefault="qualified">
    <xsd:import namespace="http://schemas.microsoft.com/office/2006/documentManagement/types"/>
    <xsd:import namespace="http://schemas.microsoft.com/office/infopath/2007/PartnerControls"/>
    <xsd:element name="SqtRequiredMembership" ma:index="8" nillable="true" ma:displayName="Required Membership" ma:internalName="SqtRequiredMembership">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fe0fea-8ecd-42b7-b989-5ba14244f41e" elementFormDefault="qualified">
    <xsd:import namespace="http://schemas.microsoft.com/office/2006/documentManagement/types"/>
    <xsd:import namespace="http://schemas.microsoft.com/office/infopath/2007/PartnerControls"/>
    <xsd:element name="Annual_x0020_AssemblyTaxHTField0" ma:index="9" nillable="true" ma:taxonomy="true" ma:internalName="Annual_x0020_AssemblyTaxHTField0" ma:taxonomyFieldName="Annual_x0020_Assembly" ma:displayName="Annual Assembly" ma:default="" ma:fieldId="{a7846a66-0e8c-4f17-9c82-3f7a69a14a56}" ma:taxonomyMulti="true" ma:sspId="6c7dadea-adad-4e14-825c-8b5dc80e2173" ma:termSetId="48848974-ded2-481f-ae54-b1ba4770f2d0"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91057dca-8d55-40f2-842d-e7dc55c22a21}" ma:internalName="TaxCatchAll" ma:showField="CatchAllData" ma:web="befe0fea-8ecd-42b7-b989-5ba14244f41e">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91057dca-8d55-40f2-842d-e7dc55c22a21}" ma:internalName="TaxCatchAllLabel" ma:readOnly="true" ma:showField="CatchAllDataLabel" ma:web="befe0fea-8ecd-42b7-b989-5ba14244f41e">
      <xsd:complexType>
        <xsd:complexContent>
          <xsd:extension base="dms:MultiChoiceLookup">
            <xsd:sequence>
              <xsd:element name="Value" type="dms:Lookup" maxOccurs="unbounded" minOccurs="0" nillable="true"/>
            </xsd:sequence>
          </xsd:extension>
        </xsd:complexContent>
      </xsd:complexType>
    </xsd:element>
    <xsd:element name="Clinical_x0020__x0026__x0020_ProceduresTaxHTField0" ma:index="13" nillable="true" ma:taxonomy="true" ma:internalName="Clinical_x0020__x0026__x0020_ProceduresTaxHTField0" ma:taxonomyFieldName="Clinical_x0020__x0026__x0020_Procedures" ma:displayName="Clinical &amp; Procedures" ma:default="" ma:fieldId="{c6617f21-9da3-491d-9100-26e72e72e579}" ma:taxonomyMulti="true" ma:sspId="6c7dadea-adad-4e14-825c-8b5dc80e2173" ma:termSetId="8cda0d57-062e-4f9b-a3c7-76417e15ef64" ma:anchorId="00000000-0000-0000-0000-000000000000" ma:open="false" ma:isKeyword="false">
      <xsd:complexType>
        <xsd:sequence>
          <xsd:element ref="pc:Terms" minOccurs="0" maxOccurs="1"/>
        </xsd:sequence>
      </xsd:complexType>
    </xsd:element>
    <xsd:element name="ConditionsTaxHTField0" ma:index="15" nillable="true" ma:taxonomy="true" ma:internalName="ConditionsTaxHTField0" ma:taxonomyFieldName="Conditions" ma:displayName="Conditions" ma:default="" ma:fieldId="{45d77374-f0bc-4717-96ee-5f0a5db9977f}" ma:taxonomyMulti="true" ma:sspId="6c7dadea-adad-4e14-825c-8b5dc80e2173" ma:termSetId="4f93a9e4-2b80-4832-bf41-98b06d466f45" ma:anchorId="00000000-0000-0000-0000-000000000000" ma:open="false" ma:isKeyword="false">
      <xsd:complexType>
        <xsd:sequence>
          <xsd:element ref="pc:Terms" minOccurs="0" maxOccurs="1"/>
        </xsd:sequence>
      </xsd:complexType>
    </xsd:element>
    <xsd:element name="GeneralTaxHTField0" ma:index="17" nillable="true" ma:taxonomy="true" ma:internalName="GeneralTaxHTField0" ma:taxonomyFieldName="General" ma:displayName="General" ma:default="" ma:fieldId="{4fb9e39d-c3f7-45c1-9b52-9a3651e6c1da}" ma:taxonomyMulti="true" ma:sspId="6c7dadea-adad-4e14-825c-8b5dc80e2173" ma:termSetId="c5d32745-fbd7-43d1-bfd5-d02d153a889b" ma:anchorId="00000000-0000-0000-0000-000000000000" ma:open="false" ma:isKeyword="false">
      <xsd:complexType>
        <xsd:sequence>
          <xsd:element ref="pc:Terms" minOccurs="0" maxOccurs="1"/>
        </xsd:sequence>
      </xsd:complexType>
    </xsd:element>
    <xsd:element name="Legilation_x002C__x0020_Advocacy_x002C__x0020_QualityTaxHTField0" ma:index="19" nillable="true" ma:taxonomy="true" ma:internalName="Legilation_x002C__x0020_Advocacy_x002C__x0020_QualityTaxHTField0" ma:taxonomyFieldName="Legilation_x002C__x0020_Advocacy_x002C__x0020_Quality" ma:displayName="Legislation, Advocacy, Quality" ma:default="" ma:fieldId="{18ec9c3b-776f-4c90-9181-56c8a69a5bad}" ma:taxonomyMulti="true" ma:sspId="6c7dadea-adad-4e14-825c-8b5dc80e2173" ma:termSetId="ac92c9b0-d680-438d-ab91-4d464672c896" ma:anchorId="00000000-0000-0000-0000-000000000000" ma:open="false" ma:isKeyword="false">
      <xsd:complexType>
        <xsd:sequence>
          <xsd:element ref="pc:Terms" minOccurs="0" maxOccurs="1"/>
        </xsd:sequence>
      </xsd:complexType>
    </xsd:element>
    <xsd:element name="PublicationTaxHTField0" ma:index="21" nillable="true" ma:taxonomy="true" ma:internalName="PublicationTaxHTField0" ma:taxonomyFieldName="Publication" ma:displayName="Publication" ma:default="" ma:fieldId="{83968c52-f164-47f3-80c5-0a3d5b8ebd29}" ma:taxonomyMulti="true" ma:sspId="6c7dadea-adad-4e14-825c-8b5dc80e2173" ma:termSetId="039c9636-80df-49da-afa8-b4238752ac56"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EndDate" ma:index="25" nillable="true" ma:displayName="End Date" ma:default="[today]" ma:format="DateTime" ma:hidden="true" ma:internalName="_EndDate"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299ED8-628E-47FC-ABD2-7EF3AAD46C94}"/>
</file>

<file path=customXml/itemProps2.xml><?xml version="1.0" encoding="utf-8"?>
<ds:datastoreItem xmlns:ds="http://schemas.openxmlformats.org/officeDocument/2006/customXml" ds:itemID="{FD1D0CC7-73FA-4557-971A-646921F96D6F}"/>
</file>

<file path=customXml/itemProps3.xml><?xml version="1.0" encoding="utf-8"?>
<ds:datastoreItem xmlns:ds="http://schemas.openxmlformats.org/officeDocument/2006/customXml" ds:itemID="{FD934F79-D4B6-4D91-9A48-037EBD2ED7EF}"/>
</file>

<file path=docProps/app.xml><?xml version="1.0" encoding="utf-8"?>
<Properties xmlns="http://schemas.openxmlformats.org/officeDocument/2006/extended-properties" xmlns:vt="http://schemas.openxmlformats.org/officeDocument/2006/docPropsVTypes">
  <Template/>
  <TotalTime>5417</TotalTime>
  <Words>964</Words>
  <Application>Microsoft Office PowerPoint</Application>
  <PresentationFormat>On-screen Show (4:3)</PresentationFormat>
  <Paragraphs>154</Paragraphs>
  <Slides>25</Slides>
  <Notes>17</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AAPMR</vt:lpstr>
      <vt:lpstr>The American Academy  of Physical Medicine  and Rehabilitation</vt:lpstr>
      <vt:lpstr>Who is AAPM&amp;R?</vt:lpstr>
      <vt:lpstr>PowerPoint Presentation</vt:lpstr>
      <vt:lpstr>AAPM&amp;R is a Resource for All Things PM&amp;R</vt:lpstr>
      <vt:lpstr>PowerPoint Presentation</vt:lpstr>
      <vt:lpstr>PowerPoint Presentation</vt:lpstr>
      <vt:lpstr>PowerPoint Presentation</vt:lpstr>
      <vt:lpstr>PowerPoint Presentation</vt:lpstr>
      <vt:lpstr>Free Member Publications</vt:lpstr>
      <vt:lpstr>PowerPoint Presentation</vt:lpstr>
      <vt:lpstr>PowerPoint Presentation</vt:lpstr>
      <vt:lpstr>PowerPoint Presentation</vt:lpstr>
      <vt:lpstr>PowerPoint Presentation</vt:lpstr>
      <vt:lpstr>AAPM&amp;R is a Mentor Throughout the Resident Experience</vt:lpstr>
      <vt:lpstr>PowerPoint Presentation</vt:lpstr>
      <vt:lpstr>PowerPoint Presentation</vt:lpstr>
      <vt:lpstr>AAPM&amp;R Is A  Résumé Builder</vt:lpstr>
      <vt:lpstr>AAPM&amp;R is a   Guide to the Next Stage in Your PM&amp;R Career</vt:lpstr>
      <vt:lpstr>PowerPoint Presentation</vt:lpstr>
      <vt:lpstr>PowerPoint Presentation</vt:lpstr>
      <vt:lpstr>PowerPoint Presentation</vt:lpstr>
      <vt:lpstr>PowerPoint Presentation</vt:lpstr>
      <vt:lpstr>AAPM&amp;R is an  Advocate for Physiatry</vt:lpstr>
      <vt:lpstr>AAPM&amp;R Is An Advocate for Physiatry</vt:lpstr>
      <vt:lpstr>AAPM&amp;R is  Your PM&amp;R Community:  Join today!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American Academy of Physical Medicine and Rehabilitation</dc:title>
  <dc:creator>mlechowicz</dc:creator>
  <cp:lastModifiedBy>Grace Keyes</cp:lastModifiedBy>
  <cp:revision>327</cp:revision>
  <dcterms:created xsi:type="dcterms:W3CDTF">2012-06-04T20:42:34Z</dcterms:created>
  <dcterms:modified xsi:type="dcterms:W3CDTF">2015-06-11T19:04:11Z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0x0101002CEFEE89FB34A3459BCBCCFAEB122FF700E34A96A0A680CE44AF1790C0E611DD25</vt:lpwstr>
  </property>
  <property fmtid="{D5CDD505-2E9C-101B-9397-08002B2CF9AE}" pid="3" name="Legilation, Advocacy, Quality">
    <vt:lpwstr/>
  </property>
  <property fmtid="{D5CDD505-2E9C-101B-9397-08002B2CF9AE}" pid="4" name="Annual Assembly">
    <vt:lpwstr/>
  </property>
  <property fmtid="{D5CDD505-2E9C-101B-9397-08002B2CF9AE}" pid="5" name="Conditions">
    <vt:lpwstr/>
  </property>
  <property fmtid="{D5CDD505-2E9C-101B-9397-08002B2CF9AE}" pid="6" name="General">
    <vt:lpwstr/>
  </property>
  <property fmtid="{D5CDD505-2E9C-101B-9397-08002B2CF9AE}" pid="7" name="Publication">
    <vt:lpwstr/>
  </property>
  <property fmtid="{D5CDD505-2E9C-101B-9397-08002B2CF9AE}" pid="8" name="Clinical &amp; Procedures">
    <vt:lpwstr/>
  </property>
</Properties>
</file>